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76" r:id="rId3"/>
    <p:sldId id="277" r:id="rId4"/>
    <p:sldId id="278" r:id="rId5"/>
    <p:sldId id="279" r:id="rId6"/>
    <p:sldId id="280" r:id="rId7"/>
    <p:sldId id="281" r:id="rId8"/>
    <p:sldId id="282" r:id="rId9"/>
    <p:sldId id="283" r:id="rId10"/>
    <p:sldId id="291" r:id="rId11"/>
    <p:sldId id="292" r:id="rId12"/>
    <p:sldId id="293" r:id="rId13"/>
    <p:sldId id="294" r:id="rId14"/>
    <p:sldId id="295" r:id="rId15"/>
    <p:sldId id="284" r:id="rId16"/>
    <p:sldId id="296" r:id="rId17"/>
    <p:sldId id="28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F6D5854-B3DF-2E60-0154-F14B7DF0BBB1}" name="Victoria Cusimano" initials="VC" userId="f6f6fef15488d59a"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ADAD6A-7868-2433-948F-2637BDE04CF9}" v="2533" vWet="2535" dt="2025-05-01T15:53:00.446"/>
    <p1510:client id="{18547ECD-561D-C6B9-92C0-688294DBFC31}" v="14" dt="2025-05-01T00:29:51.883"/>
    <p1510:client id="{29F99ACA-B6C7-E94D-BFEE-73AA77FE181C}" v="708" dt="2025-05-01T15:54:40.031"/>
    <p1510:client id="{48E39DC8-A1EA-41DF-EA51-78AB307F3EC4}" v="6" dt="2025-05-01T11:38:36.0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82"/>
    <p:restoredTop sz="94656"/>
  </p:normalViewPr>
  <p:slideViewPr>
    <p:cSldViewPr snapToGrid="0">
      <p:cViewPr varScale="1">
        <p:scale>
          <a:sx n="112" d="100"/>
          <a:sy n="112" d="100"/>
        </p:scale>
        <p:origin x="61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23.png>
</file>

<file path=ppt/media/image24.svg>
</file>

<file path=ppt/media/image3.svg>
</file>

<file path=ppt/media/image4.jpe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EFE09D-2849-634D-81C2-FE9D451A074A}" type="datetimeFigureOut">
              <a:rPr lang="en-US" smtClean="0"/>
              <a:t>4/30/25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8092BE-E890-4548-B612-778FB966D850}" type="slidenum">
              <a:rPr lang="en-US" smtClean="0"/>
              <a:t>‹#›</a:t>
            </a:fld>
            <a:endParaRPr lang="en-US"/>
          </a:p>
        </p:txBody>
      </p:sp>
    </p:spTree>
    <p:extLst>
      <p:ext uri="{BB962C8B-B14F-4D97-AF65-F5344CB8AC3E}">
        <p14:creationId xmlns:p14="http://schemas.microsoft.com/office/powerpoint/2010/main" val="3375728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p:cNvSpPr>
            <a:spLocks noGrp="1"/>
          </p:cNvSpPr>
          <p:nvPr>
            <p:ph type="sldNum" sz="quarter" idx="5"/>
          </p:nvPr>
        </p:nvSpPr>
        <p:spPr/>
        <p:txBody>
          <a:bodyPr/>
          <a:lstStyle/>
          <a:p>
            <a:fld id="{E78092BE-E890-4548-B612-778FB966D850}" type="slidenum">
              <a:rPr lang="en-US" smtClean="0"/>
              <a:t>1</a:t>
            </a:fld>
            <a:endParaRPr lang="en-US"/>
          </a:p>
        </p:txBody>
      </p:sp>
    </p:spTree>
    <p:extLst>
      <p:ext uri="{BB962C8B-B14F-4D97-AF65-F5344CB8AC3E}">
        <p14:creationId xmlns:p14="http://schemas.microsoft.com/office/powerpoint/2010/main" val="28544568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C5F62F-4ED0-9B2B-CC95-6194A02AF3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7F2FE8-52F7-0AF4-8013-CC674EE1DE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728C19-3FEF-0C21-54FD-7AB05544224F}"/>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175F54BD-9E47-E01E-FF74-C73B357D3197}"/>
              </a:ext>
            </a:extLst>
          </p:cNvPr>
          <p:cNvSpPr>
            <a:spLocks noGrp="1"/>
          </p:cNvSpPr>
          <p:nvPr>
            <p:ph type="sldNum" sz="quarter" idx="5"/>
          </p:nvPr>
        </p:nvSpPr>
        <p:spPr/>
        <p:txBody>
          <a:bodyPr/>
          <a:lstStyle/>
          <a:p>
            <a:fld id="{E78092BE-E890-4548-B612-778FB966D850}" type="slidenum">
              <a:rPr lang="en-US" smtClean="0"/>
              <a:t>10</a:t>
            </a:fld>
            <a:endParaRPr lang="en-US"/>
          </a:p>
        </p:txBody>
      </p:sp>
    </p:spTree>
    <p:extLst>
      <p:ext uri="{BB962C8B-B14F-4D97-AF65-F5344CB8AC3E}">
        <p14:creationId xmlns:p14="http://schemas.microsoft.com/office/powerpoint/2010/main" val="4149302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1D9323-0248-BA09-EC53-832943ADDA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66AC0C-BFC1-2BB1-05E4-E914A435BE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0EDF10-5713-37C8-F4C9-CEF761BA349C}"/>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A2046E97-1F4A-05E1-CA63-4CCB789BFA4E}"/>
              </a:ext>
            </a:extLst>
          </p:cNvPr>
          <p:cNvSpPr>
            <a:spLocks noGrp="1"/>
          </p:cNvSpPr>
          <p:nvPr>
            <p:ph type="sldNum" sz="quarter" idx="5"/>
          </p:nvPr>
        </p:nvSpPr>
        <p:spPr/>
        <p:txBody>
          <a:bodyPr/>
          <a:lstStyle/>
          <a:p>
            <a:fld id="{E78092BE-E890-4548-B612-778FB966D850}" type="slidenum">
              <a:rPr lang="en-US" smtClean="0"/>
              <a:t>11</a:t>
            </a:fld>
            <a:endParaRPr lang="en-US"/>
          </a:p>
        </p:txBody>
      </p:sp>
    </p:spTree>
    <p:extLst>
      <p:ext uri="{BB962C8B-B14F-4D97-AF65-F5344CB8AC3E}">
        <p14:creationId xmlns:p14="http://schemas.microsoft.com/office/powerpoint/2010/main" val="1773460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6874AA-DFD0-C12A-2D89-A15D2F69F6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B80C51-5D60-ACD8-AD3E-DEF9BE2BAB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FD5C77-824C-2C36-8034-2540977D4CB7}"/>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C9CEB630-B4F6-2AA0-8C31-BC1143D0C59C}"/>
              </a:ext>
            </a:extLst>
          </p:cNvPr>
          <p:cNvSpPr>
            <a:spLocks noGrp="1"/>
          </p:cNvSpPr>
          <p:nvPr>
            <p:ph type="sldNum" sz="quarter" idx="5"/>
          </p:nvPr>
        </p:nvSpPr>
        <p:spPr/>
        <p:txBody>
          <a:bodyPr/>
          <a:lstStyle/>
          <a:p>
            <a:fld id="{E78092BE-E890-4548-B612-778FB966D850}" type="slidenum">
              <a:rPr lang="en-US" smtClean="0"/>
              <a:t>12</a:t>
            </a:fld>
            <a:endParaRPr lang="en-US"/>
          </a:p>
        </p:txBody>
      </p:sp>
    </p:spTree>
    <p:extLst>
      <p:ext uri="{BB962C8B-B14F-4D97-AF65-F5344CB8AC3E}">
        <p14:creationId xmlns:p14="http://schemas.microsoft.com/office/powerpoint/2010/main" val="42456281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25F473-E42A-7445-DBA4-4D6F380A0B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4C4E05-2BEC-F126-01F4-A2A5E9DCEC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AE1F0C-A290-196C-5717-C236ABA8EFAE}"/>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8B526425-BBAF-49BE-5A3E-B2E17D9422E5}"/>
              </a:ext>
            </a:extLst>
          </p:cNvPr>
          <p:cNvSpPr>
            <a:spLocks noGrp="1"/>
          </p:cNvSpPr>
          <p:nvPr>
            <p:ph type="sldNum" sz="quarter" idx="5"/>
          </p:nvPr>
        </p:nvSpPr>
        <p:spPr/>
        <p:txBody>
          <a:bodyPr/>
          <a:lstStyle/>
          <a:p>
            <a:fld id="{E78092BE-E890-4548-B612-778FB966D850}" type="slidenum">
              <a:rPr lang="en-US" smtClean="0"/>
              <a:t>13</a:t>
            </a:fld>
            <a:endParaRPr lang="en-US"/>
          </a:p>
        </p:txBody>
      </p:sp>
    </p:spTree>
    <p:extLst>
      <p:ext uri="{BB962C8B-B14F-4D97-AF65-F5344CB8AC3E}">
        <p14:creationId xmlns:p14="http://schemas.microsoft.com/office/powerpoint/2010/main" val="12422160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60E8B8-AB4B-4636-9727-91F12A888B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DA4DA1-EFA3-6584-7A0B-F1630B31E9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DAAA05-C854-9850-1753-88255488B56B}"/>
              </a:ext>
            </a:extLst>
          </p:cNvPr>
          <p:cNvSpPr>
            <a:spLocks noGrp="1"/>
          </p:cNvSpPr>
          <p:nvPr>
            <p:ph type="body" idx="1"/>
          </p:nvPr>
        </p:nvSpPr>
        <p:spPr/>
        <p:txBody>
          <a:bodyPr/>
          <a:lstStyle/>
          <a:p>
            <a:r>
              <a:rPr lang="en-US" dirty="0"/>
              <a:t>Not sure if </a:t>
            </a:r>
            <a:r>
              <a:rPr lang="en-US" dirty="0" err="1"/>
              <a:t>i</a:t>
            </a:r>
            <a:r>
              <a:rPr lang="en-US" dirty="0"/>
              <a:t> want to keep this figure, just added it for now</a:t>
            </a:r>
          </a:p>
        </p:txBody>
      </p:sp>
      <p:sp>
        <p:nvSpPr>
          <p:cNvPr id="4" name="Slide Number Placeholder 3">
            <a:extLst>
              <a:ext uri="{FF2B5EF4-FFF2-40B4-BE49-F238E27FC236}">
                <a16:creationId xmlns:a16="http://schemas.microsoft.com/office/drawing/2014/main" id="{27DB30E9-AAD1-AE0B-314E-509C3CF74492}"/>
              </a:ext>
            </a:extLst>
          </p:cNvPr>
          <p:cNvSpPr>
            <a:spLocks noGrp="1"/>
          </p:cNvSpPr>
          <p:nvPr>
            <p:ph type="sldNum" sz="quarter" idx="5"/>
          </p:nvPr>
        </p:nvSpPr>
        <p:spPr/>
        <p:txBody>
          <a:bodyPr/>
          <a:lstStyle/>
          <a:p>
            <a:fld id="{E78092BE-E890-4548-B612-778FB966D850}" type="slidenum">
              <a:rPr lang="en-US" smtClean="0"/>
              <a:t>14</a:t>
            </a:fld>
            <a:endParaRPr lang="en-US"/>
          </a:p>
        </p:txBody>
      </p:sp>
    </p:spTree>
    <p:extLst>
      <p:ext uri="{BB962C8B-B14F-4D97-AF65-F5344CB8AC3E}">
        <p14:creationId xmlns:p14="http://schemas.microsoft.com/office/powerpoint/2010/main" val="26087493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77AED-8F22-616E-9520-DBA765C06C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451DD4-78AF-2B17-147B-5BA2147D17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E6E49B-8F05-E503-AA21-0D20FEFAFEC2}"/>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93DC9751-90B0-3760-DF8F-6FECEDD86208}"/>
              </a:ext>
            </a:extLst>
          </p:cNvPr>
          <p:cNvSpPr>
            <a:spLocks noGrp="1"/>
          </p:cNvSpPr>
          <p:nvPr>
            <p:ph type="sldNum" sz="quarter" idx="5"/>
          </p:nvPr>
        </p:nvSpPr>
        <p:spPr/>
        <p:txBody>
          <a:bodyPr/>
          <a:lstStyle/>
          <a:p>
            <a:fld id="{E78092BE-E890-4548-B612-778FB966D850}" type="slidenum">
              <a:rPr lang="en-US" smtClean="0"/>
              <a:t>15</a:t>
            </a:fld>
            <a:endParaRPr lang="en-US"/>
          </a:p>
        </p:txBody>
      </p:sp>
    </p:spTree>
    <p:extLst>
      <p:ext uri="{BB962C8B-B14F-4D97-AF65-F5344CB8AC3E}">
        <p14:creationId xmlns:p14="http://schemas.microsoft.com/office/powerpoint/2010/main" val="37106510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918792-AC61-F562-02FC-F53E18CFCE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1F1A64-980A-47DA-31D3-6ABD95720E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832430-75E0-1E4D-CB80-96B1F17C2CDF}"/>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D4AEEB77-95D4-F540-E366-FC04007AF5B5}"/>
              </a:ext>
            </a:extLst>
          </p:cNvPr>
          <p:cNvSpPr>
            <a:spLocks noGrp="1"/>
          </p:cNvSpPr>
          <p:nvPr>
            <p:ph type="sldNum" sz="quarter" idx="5"/>
          </p:nvPr>
        </p:nvSpPr>
        <p:spPr/>
        <p:txBody>
          <a:bodyPr/>
          <a:lstStyle/>
          <a:p>
            <a:fld id="{E78092BE-E890-4548-B612-778FB966D850}" type="slidenum">
              <a:rPr lang="en-US" smtClean="0"/>
              <a:t>16</a:t>
            </a:fld>
            <a:endParaRPr lang="en-US"/>
          </a:p>
        </p:txBody>
      </p:sp>
    </p:spTree>
    <p:extLst>
      <p:ext uri="{BB962C8B-B14F-4D97-AF65-F5344CB8AC3E}">
        <p14:creationId xmlns:p14="http://schemas.microsoft.com/office/powerpoint/2010/main" val="2283687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224005-F300-E7EE-E810-E5507CBCDA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995A0D-0466-3DF9-0808-4EF27FA770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96C0AA-4072-F16C-C7BD-964FD5A46CBC}"/>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A83BA294-5639-4E17-1006-5A5798E5EE1D}"/>
              </a:ext>
            </a:extLst>
          </p:cNvPr>
          <p:cNvSpPr>
            <a:spLocks noGrp="1"/>
          </p:cNvSpPr>
          <p:nvPr>
            <p:ph type="sldNum" sz="quarter" idx="5"/>
          </p:nvPr>
        </p:nvSpPr>
        <p:spPr/>
        <p:txBody>
          <a:bodyPr/>
          <a:lstStyle/>
          <a:p>
            <a:fld id="{E78092BE-E890-4548-B612-778FB966D850}" type="slidenum">
              <a:rPr lang="en-US" smtClean="0"/>
              <a:t>17</a:t>
            </a:fld>
            <a:endParaRPr lang="en-US"/>
          </a:p>
        </p:txBody>
      </p:sp>
    </p:spTree>
    <p:extLst>
      <p:ext uri="{BB962C8B-B14F-4D97-AF65-F5344CB8AC3E}">
        <p14:creationId xmlns:p14="http://schemas.microsoft.com/office/powerpoint/2010/main" val="3620332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6C15D8-44D6-34A8-0E5C-9187714854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4561E7-D815-211E-6AEA-A2C954CFCB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145C25-B81B-CFD2-410A-C9775AA8B146}"/>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16019657-1CA8-7CB9-A5D3-AD4606E06766}"/>
              </a:ext>
            </a:extLst>
          </p:cNvPr>
          <p:cNvSpPr>
            <a:spLocks noGrp="1"/>
          </p:cNvSpPr>
          <p:nvPr>
            <p:ph type="sldNum" sz="quarter" idx="5"/>
          </p:nvPr>
        </p:nvSpPr>
        <p:spPr/>
        <p:txBody>
          <a:bodyPr/>
          <a:lstStyle/>
          <a:p>
            <a:fld id="{E78092BE-E890-4548-B612-778FB966D850}" type="slidenum">
              <a:rPr lang="en-US" smtClean="0"/>
              <a:t>2</a:t>
            </a:fld>
            <a:endParaRPr lang="en-US"/>
          </a:p>
        </p:txBody>
      </p:sp>
    </p:spTree>
    <p:extLst>
      <p:ext uri="{BB962C8B-B14F-4D97-AF65-F5344CB8AC3E}">
        <p14:creationId xmlns:p14="http://schemas.microsoft.com/office/powerpoint/2010/main" val="13010938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C2461A-6065-0197-773D-21F45EAC7C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CE8312-AF8A-091C-8D95-00F609CB19E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7F8A06-A447-D08D-2FCB-2B603F373500}"/>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5F10251F-374F-9A9D-F1A9-E2EC7918A0A0}"/>
              </a:ext>
            </a:extLst>
          </p:cNvPr>
          <p:cNvSpPr>
            <a:spLocks noGrp="1"/>
          </p:cNvSpPr>
          <p:nvPr>
            <p:ph type="sldNum" sz="quarter" idx="5"/>
          </p:nvPr>
        </p:nvSpPr>
        <p:spPr/>
        <p:txBody>
          <a:bodyPr/>
          <a:lstStyle/>
          <a:p>
            <a:fld id="{E78092BE-E890-4548-B612-778FB966D850}" type="slidenum">
              <a:rPr lang="en-US" smtClean="0"/>
              <a:t>3</a:t>
            </a:fld>
            <a:endParaRPr lang="en-US"/>
          </a:p>
        </p:txBody>
      </p:sp>
    </p:spTree>
    <p:extLst>
      <p:ext uri="{BB962C8B-B14F-4D97-AF65-F5344CB8AC3E}">
        <p14:creationId xmlns:p14="http://schemas.microsoft.com/office/powerpoint/2010/main" val="23436890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F75989-4C0A-3A63-1B6F-565B88BD43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663B29-C162-F2BD-EA32-4113B75762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5FA80E-8D03-ABE5-653F-229DB65079C8}"/>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C89D6B96-14A8-3F8E-00AE-D814EDA0D468}"/>
              </a:ext>
            </a:extLst>
          </p:cNvPr>
          <p:cNvSpPr>
            <a:spLocks noGrp="1"/>
          </p:cNvSpPr>
          <p:nvPr>
            <p:ph type="sldNum" sz="quarter" idx="5"/>
          </p:nvPr>
        </p:nvSpPr>
        <p:spPr/>
        <p:txBody>
          <a:bodyPr/>
          <a:lstStyle/>
          <a:p>
            <a:fld id="{E78092BE-E890-4548-B612-778FB966D850}" type="slidenum">
              <a:rPr lang="en-US" smtClean="0"/>
              <a:t>4</a:t>
            </a:fld>
            <a:endParaRPr lang="en-US"/>
          </a:p>
        </p:txBody>
      </p:sp>
    </p:spTree>
    <p:extLst>
      <p:ext uri="{BB962C8B-B14F-4D97-AF65-F5344CB8AC3E}">
        <p14:creationId xmlns:p14="http://schemas.microsoft.com/office/powerpoint/2010/main" val="758385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E8CCB4-3C38-88F0-3D57-CBD0E2D034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F4CF73-CE6F-5857-09FD-C2ADC5B335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C88B58-3E19-9274-4C77-E873391A9B7C}"/>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6BE9E838-E152-3354-2869-E4720F4A5E2B}"/>
              </a:ext>
            </a:extLst>
          </p:cNvPr>
          <p:cNvSpPr>
            <a:spLocks noGrp="1"/>
          </p:cNvSpPr>
          <p:nvPr>
            <p:ph type="sldNum" sz="quarter" idx="5"/>
          </p:nvPr>
        </p:nvSpPr>
        <p:spPr/>
        <p:txBody>
          <a:bodyPr/>
          <a:lstStyle/>
          <a:p>
            <a:fld id="{E78092BE-E890-4548-B612-778FB966D850}" type="slidenum">
              <a:rPr lang="en-US" smtClean="0"/>
              <a:t>5</a:t>
            </a:fld>
            <a:endParaRPr lang="en-US"/>
          </a:p>
        </p:txBody>
      </p:sp>
    </p:spTree>
    <p:extLst>
      <p:ext uri="{BB962C8B-B14F-4D97-AF65-F5344CB8AC3E}">
        <p14:creationId xmlns:p14="http://schemas.microsoft.com/office/powerpoint/2010/main" val="41049761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F6601D-DF93-D153-2639-92E06CA7B6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5CA00B-51C2-BA41-C852-1D6B60C1ED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D0F3F4-C524-47D0-D615-B4B0CAF72AC3}"/>
              </a:ext>
            </a:extLst>
          </p:cNvPr>
          <p:cNvSpPr>
            <a:spLocks noGrp="1"/>
          </p:cNvSpPr>
          <p:nvPr>
            <p:ph type="body" idx="1"/>
          </p:nvPr>
        </p:nvSpPr>
        <p:spPr/>
        <p:txBody>
          <a:bodyPr/>
          <a:lstStyle/>
          <a:p>
            <a:r>
              <a:rPr lang="en-US" dirty="0"/>
              <a:t>Not sure if </a:t>
            </a:r>
            <a:r>
              <a:rPr lang="en-US" dirty="0" err="1"/>
              <a:t>i</a:t>
            </a:r>
            <a:r>
              <a:rPr lang="en-US" dirty="0"/>
              <a:t> want to keep this figure, just added it for now</a:t>
            </a:r>
          </a:p>
        </p:txBody>
      </p:sp>
      <p:sp>
        <p:nvSpPr>
          <p:cNvPr id="4" name="Slide Number Placeholder 3">
            <a:extLst>
              <a:ext uri="{FF2B5EF4-FFF2-40B4-BE49-F238E27FC236}">
                <a16:creationId xmlns:a16="http://schemas.microsoft.com/office/drawing/2014/main" id="{3E6C9ED5-3AA2-C3A2-386A-FE52CAAD707E}"/>
              </a:ext>
            </a:extLst>
          </p:cNvPr>
          <p:cNvSpPr>
            <a:spLocks noGrp="1"/>
          </p:cNvSpPr>
          <p:nvPr>
            <p:ph type="sldNum" sz="quarter" idx="5"/>
          </p:nvPr>
        </p:nvSpPr>
        <p:spPr/>
        <p:txBody>
          <a:bodyPr/>
          <a:lstStyle/>
          <a:p>
            <a:fld id="{E78092BE-E890-4548-B612-778FB966D850}" type="slidenum">
              <a:rPr lang="en-US" smtClean="0"/>
              <a:t>6</a:t>
            </a:fld>
            <a:endParaRPr lang="en-US"/>
          </a:p>
        </p:txBody>
      </p:sp>
    </p:spTree>
    <p:extLst>
      <p:ext uri="{BB962C8B-B14F-4D97-AF65-F5344CB8AC3E}">
        <p14:creationId xmlns:p14="http://schemas.microsoft.com/office/powerpoint/2010/main" val="41112048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E8CCB4-3C38-88F0-3D57-CBD0E2D034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F4CF73-CE6F-5857-09FD-C2ADC5B335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C88B58-3E19-9274-4C77-E873391A9B7C}"/>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6BE9E838-E152-3354-2869-E4720F4A5E2B}"/>
              </a:ext>
            </a:extLst>
          </p:cNvPr>
          <p:cNvSpPr>
            <a:spLocks noGrp="1"/>
          </p:cNvSpPr>
          <p:nvPr>
            <p:ph type="sldNum" sz="quarter" idx="5"/>
          </p:nvPr>
        </p:nvSpPr>
        <p:spPr/>
        <p:txBody>
          <a:bodyPr/>
          <a:lstStyle/>
          <a:p>
            <a:fld id="{E78092BE-E890-4548-B612-778FB966D850}" type="slidenum">
              <a:rPr lang="en-US" smtClean="0"/>
              <a:t>7</a:t>
            </a:fld>
            <a:endParaRPr lang="en-US"/>
          </a:p>
        </p:txBody>
      </p:sp>
    </p:spTree>
    <p:extLst>
      <p:ext uri="{BB962C8B-B14F-4D97-AF65-F5344CB8AC3E}">
        <p14:creationId xmlns:p14="http://schemas.microsoft.com/office/powerpoint/2010/main" val="41049761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4AF5A2-72E1-61E6-1882-EC922B29D7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69CAB2-CDAE-E940-076E-9706F981EB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71EBBB-FCF8-28AA-35BA-F7921B66CC7B}"/>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942896EB-CE20-2D8A-5614-E90C6DAAADE7}"/>
              </a:ext>
            </a:extLst>
          </p:cNvPr>
          <p:cNvSpPr>
            <a:spLocks noGrp="1"/>
          </p:cNvSpPr>
          <p:nvPr>
            <p:ph type="sldNum" sz="quarter" idx="5"/>
          </p:nvPr>
        </p:nvSpPr>
        <p:spPr/>
        <p:txBody>
          <a:bodyPr/>
          <a:lstStyle/>
          <a:p>
            <a:fld id="{E78092BE-E890-4548-B612-778FB966D850}" type="slidenum">
              <a:rPr lang="en-US" smtClean="0"/>
              <a:t>8</a:t>
            </a:fld>
            <a:endParaRPr lang="en-US"/>
          </a:p>
        </p:txBody>
      </p:sp>
    </p:spTree>
    <p:extLst>
      <p:ext uri="{BB962C8B-B14F-4D97-AF65-F5344CB8AC3E}">
        <p14:creationId xmlns:p14="http://schemas.microsoft.com/office/powerpoint/2010/main" val="2559742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CBC35-9134-69E9-620E-F5C6287E88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DD7170-2847-0989-1519-B52F178D41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DC1169-294A-421F-A9A2-DE0A9FB78861}"/>
              </a:ext>
            </a:extLst>
          </p:cNvPr>
          <p:cNvSpPr>
            <a:spLocks noGrp="1"/>
          </p:cNvSpPr>
          <p:nvPr>
            <p:ph type="body" idx="1"/>
          </p:nvPr>
        </p:nvSpPr>
        <p:spPr/>
        <p:txBody>
          <a:bodyPr/>
          <a:lstStyle/>
          <a:p>
            <a:r>
              <a:rPr lang="en-US"/>
              <a:t>Not sure if </a:t>
            </a:r>
            <a:r>
              <a:rPr lang="en-US" err="1"/>
              <a:t>i</a:t>
            </a:r>
            <a:r>
              <a:rPr lang="en-US"/>
              <a:t> want to keep this figure, just added it for now</a:t>
            </a:r>
          </a:p>
        </p:txBody>
      </p:sp>
      <p:sp>
        <p:nvSpPr>
          <p:cNvPr id="4" name="Slide Number Placeholder 3">
            <a:extLst>
              <a:ext uri="{FF2B5EF4-FFF2-40B4-BE49-F238E27FC236}">
                <a16:creationId xmlns:a16="http://schemas.microsoft.com/office/drawing/2014/main" id="{EF49EA7D-53D6-F20B-6A15-2A67A5DAE77A}"/>
              </a:ext>
            </a:extLst>
          </p:cNvPr>
          <p:cNvSpPr>
            <a:spLocks noGrp="1"/>
          </p:cNvSpPr>
          <p:nvPr>
            <p:ph type="sldNum" sz="quarter" idx="5"/>
          </p:nvPr>
        </p:nvSpPr>
        <p:spPr/>
        <p:txBody>
          <a:bodyPr/>
          <a:lstStyle/>
          <a:p>
            <a:fld id="{E78092BE-E890-4548-B612-778FB966D850}" type="slidenum">
              <a:rPr lang="en-US" smtClean="0"/>
              <a:t>9</a:t>
            </a:fld>
            <a:endParaRPr lang="en-US"/>
          </a:p>
        </p:txBody>
      </p:sp>
    </p:spTree>
    <p:extLst>
      <p:ext uri="{BB962C8B-B14F-4D97-AF65-F5344CB8AC3E}">
        <p14:creationId xmlns:p14="http://schemas.microsoft.com/office/powerpoint/2010/main" val="10472689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E28A0-3AB9-4109-14E6-498E1977BA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E7B1C79-6AAC-7B42-56ED-DD43078914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1286C4E-5249-9957-B59E-8D5D46175F0C}"/>
              </a:ext>
            </a:extLst>
          </p:cNvPr>
          <p:cNvSpPr>
            <a:spLocks noGrp="1"/>
          </p:cNvSpPr>
          <p:nvPr>
            <p:ph type="dt" sz="half" idx="10"/>
          </p:nvPr>
        </p:nvSpPr>
        <p:spPr/>
        <p:txBody>
          <a:bodyPr/>
          <a:lstStyle/>
          <a:p>
            <a:fld id="{6DA6BC6C-E9BA-7543-810C-5A307B7B7D6A}" type="datetimeFigureOut">
              <a:rPr lang="en-US" smtClean="0"/>
              <a:t>4/30/25</a:t>
            </a:fld>
            <a:endParaRPr lang="en-US"/>
          </a:p>
        </p:txBody>
      </p:sp>
      <p:sp>
        <p:nvSpPr>
          <p:cNvPr id="5" name="Footer Placeholder 4">
            <a:extLst>
              <a:ext uri="{FF2B5EF4-FFF2-40B4-BE49-F238E27FC236}">
                <a16:creationId xmlns:a16="http://schemas.microsoft.com/office/drawing/2014/main" id="{EDA5365D-B397-65DF-ACE9-A9202CBB3D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C1826E-E71E-D475-2705-D059B576A9DF}"/>
              </a:ext>
            </a:extLst>
          </p:cNvPr>
          <p:cNvSpPr>
            <a:spLocks noGrp="1"/>
          </p:cNvSpPr>
          <p:nvPr>
            <p:ph type="sldNum" sz="quarter" idx="12"/>
          </p:nvPr>
        </p:nvSpPr>
        <p:spPr/>
        <p:txBody>
          <a:bodyPr/>
          <a:lstStyle/>
          <a:p>
            <a:fld id="{717789EA-F9B1-944B-8583-E88087513B4E}" type="slidenum">
              <a:rPr lang="en-US" smtClean="0"/>
              <a:t>‹#›</a:t>
            </a:fld>
            <a:endParaRPr lang="en-US"/>
          </a:p>
        </p:txBody>
      </p:sp>
    </p:spTree>
    <p:extLst>
      <p:ext uri="{BB962C8B-B14F-4D97-AF65-F5344CB8AC3E}">
        <p14:creationId xmlns:p14="http://schemas.microsoft.com/office/powerpoint/2010/main" val="1319108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4625E-BDE9-1706-9988-A8FB9D894F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B4DC1D-25E8-2949-4F3C-429EF6EE82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106693-8A80-A3EE-C42F-595AB3CFBE96}"/>
              </a:ext>
            </a:extLst>
          </p:cNvPr>
          <p:cNvSpPr>
            <a:spLocks noGrp="1"/>
          </p:cNvSpPr>
          <p:nvPr>
            <p:ph type="dt" sz="half" idx="10"/>
          </p:nvPr>
        </p:nvSpPr>
        <p:spPr/>
        <p:txBody>
          <a:bodyPr/>
          <a:lstStyle/>
          <a:p>
            <a:fld id="{6DA6BC6C-E9BA-7543-810C-5A307B7B7D6A}" type="datetimeFigureOut">
              <a:rPr lang="en-US" smtClean="0"/>
              <a:t>4/30/25</a:t>
            </a:fld>
            <a:endParaRPr lang="en-US"/>
          </a:p>
        </p:txBody>
      </p:sp>
      <p:sp>
        <p:nvSpPr>
          <p:cNvPr id="5" name="Footer Placeholder 4">
            <a:extLst>
              <a:ext uri="{FF2B5EF4-FFF2-40B4-BE49-F238E27FC236}">
                <a16:creationId xmlns:a16="http://schemas.microsoft.com/office/drawing/2014/main" id="{77C40CAA-7C44-655E-97DD-1991C49FC1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2D689B-113B-B380-AC62-7EB56A9C71D2}"/>
              </a:ext>
            </a:extLst>
          </p:cNvPr>
          <p:cNvSpPr>
            <a:spLocks noGrp="1"/>
          </p:cNvSpPr>
          <p:nvPr>
            <p:ph type="sldNum" sz="quarter" idx="12"/>
          </p:nvPr>
        </p:nvSpPr>
        <p:spPr/>
        <p:txBody>
          <a:bodyPr/>
          <a:lstStyle/>
          <a:p>
            <a:fld id="{717789EA-F9B1-944B-8583-E88087513B4E}" type="slidenum">
              <a:rPr lang="en-US" smtClean="0"/>
              <a:t>‹#›</a:t>
            </a:fld>
            <a:endParaRPr lang="en-US"/>
          </a:p>
        </p:txBody>
      </p:sp>
    </p:spTree>
    <p:extLst>
      <p:ext uri="{BB962C8B-B14F-4D97-AF65-F5344CB8AC3E}">
        <p14:creationId xmlns:p14="http://schemas.microsoft.com/office/powerpoint/2010/main" val="3482117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90B123-0199-3E2D-CCCE-B7149275E57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AF1284F-8989-24BC-528D-E003D401FF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137BBD-074F-B70C-94AD-2450F56BFCF0}"/>
              </a:ext>
            </a:extLst>
          </p:cNvPr>
          <p:cNvSpPr>
            <a:spLocks noGrp="1"/>
          </p:cNvSpPr>
          <p:nvPr>
            <p:ph type="dt" sz="half" idx="10"/>
          </p:nvPr>
        </p:nvSpPr>
        <p:spPr/>
        <p:txBody>
          <a:bodyPr/>
          <a:lstStyle/>
          <a:p>
            <a:fld id="{6DA6BC6C-E9BA-7543-810C-5A307B7B7D6A}" type="datetimeFigureOut">
              <a:rPr lang="en-US" smtClean="0"/>
              <a:t>4/30/25</a:t>
            </a:fld>
            <a:endParaRPr lang="en-US"/>
          </a:p>
        </p:txBody>
      </p:sp>
      <p:sp>
        <p:nvSpPr>
          <p:cNvPr id="5" name="Footer Placeholder 4">
            <a:extLst>
              <a:ext uri="{FF2B5EF4-FFF2-40B4-BE49-F238E27FC236}">
                <a16:creationId xmlns:a16="http://schemas.microsoft.com/office/drawing/2014/main" id="{AA91539B-95E1-3F9F-463E-62004BB27A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601B86-CEB2-27BC-B34D-E25CE04B4C19}"/>
              </a:ext>
            </a:extLst>
          </p:cNvPr>
          <p:cNvSpPr>
            <a:spLocks noGrp="1"/>
          </p:cNvSpPr>
          <p:nvPr>
            <p:ph type="sldNum" sz="quarter" idx="12"/>
          </p:nvPr>
        </p:nvSpPr>
        <p:spPr/>
        <p:txBody>
          <a:bodyPr/>
          <a:lstStyle/>
          <a:p>
            <a:fld id="{717789EA-F9B1-944B-8583-E88087513B4E}" type="slidenum">
              <a:rPr lang="en-US" smtClean="0"/>
              <a:t>‹#›</a:t>
            </a:fld>
            <a:endParaRPr lang="en-US"/>
          </a:p>
        </p:txBody>
      </p:sp>
    </p:spTree>
    <p:extLst>
      <p:ext uri="{BB962C8B-B14F-4D97-AF65-F5344CB8AC3E}">
        <p14:creationId xmlns:p14="http://schemas.microsoft.com/office/powerpoint/2010/main" val="4081007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BBC63-0DCA-2143-81B2-AD46E5AF562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ED96B7-1F01-8F19-784A-A12E9BE180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7CEA69-280E-5F7A-27D7-1C42332D3276}"/>
              </a:ext>
            </a:extLst>
          </p:cNvPr>
          <p:cNvSpPr>
            <a:spLocks noGrp="1"/>
          </p:cNvSpPr>
          <p:nvPr>
            <p:ph type="dt" sz="half" idx="10"/>
          </p:nvPr>
        </p:nvSpPr>
        <p:spPr/>
        <p:txBody>
          <a:bodyPr/>
          <a:lstStyle/>
          <a:p>
            <a:fld id="{6DA6BC6C-E9BA-7543-810C-5A307B7B7D6A}" type="datetimeFigureOut">
              <a:rPr lang="en-US" smtClean="0"/>
              <a:t>4/30/25</a:t>
            </a:fld>
            <a:endParaRPr lang="en-US"/>
          </a:p>
        </p:txBody>
      </p:sp>
      <p:sp>
        <p:nvSpPr>
          <p:cNvPr id="5" name="Footer Placeholder 4">
            <a:extLst>
              <a:ext uri="{FF2B5EF4-FFF2-40B4-BE49-F238E27FC236}">
                <a16:creationId xmlns:a16="http://schemas.microsoft.com/office/drawing/2014/main" id="{DBD230E4-D10E-88E8-2689-BFDB713A21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8F38BB-ADB9-3DC4-8104-1469D845D011}"/>
              </a:ext>
            </a:extLst>
          </p:cNvPr>
          <p:cNvSpPr>
            <a:spLocks noGrp="1"/>
          </p:cNvSpPr>
          <p:nvPr>
            <p:ph type="sldNum" sz="quarter" idx="12"/>
          </p:nvPr>
        </p:nvSpPr>
        <p:spPr/>
        <p:txBody>
          <a:bodyPr/>
          <a:lstStyle/>
          <a:p>
            <a:fld id="{717789EA-F9B1-944B-8583-E88087513B4E}" type="slidenum">
              <a:rPr lang="en-US" smtClean="0"/>
              <a:t>‹#›</a:t>
            </a:fld>
            <a:endParaRPr lang="en-US"/>
          </a:p>
        </p:txBody>
      </p:sp>
    </p:spTree>
    <p:extLst>
      <p:ext uri="{BB962C8B-B14F-4D97-AF65-F5344CB8AC3E}">
        <p14:creationId xmlns:p14="http://schemas.microsoft.com/office/powerpoint/2010/main" val="3034082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FCFC4-FB86-AFE1-69B9-919B88C201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BA7002E-2A5C-DFA3-2E60-1C8C2CABDC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7B505F-7E7B-D6CE-204C-4EC659876E79}"/>
              </a:ext>
            </a:extLst>
          </p:cNvPr>
          <p:cNvSpPr>
            <a:spLocks noGrp="1"/>
          </p:cNvSpPr>
          <p:nvPr>
            <p:ph type="dt" sz="half" idx="10"/>
          </p:nvPr>
        </p:nvSpPr>
        <p:spPr/>
        <p:txBody>
          <a:bodyPr/>
          <a:lstStyle/>
          <a:p>
            <a:fld id="{6DA6BC6C-E9BA-7543-810C-5A307B7B7D6A}" type="datetimeFigureOut">
              <a:rPr lang="en-US" smtClean="0"/>
              <a:t>4/30/25</a:t>
            </a:fld>
            <a:endParaRPr lang="en-US"/>
          </a:p>
        </p:txBody>
      </p:sp>
      <p:sp>
        <p:nvSpPr>
          <p:cNvPr id="5" name="Footer Placeholder 4">
            <a:extLst>
              <a:ext uri="{FF2B5EF4-FFF2-40B4-BE49-F238E27FC236}">
                <a16:creationId xmlns:a16="http://schemas.microsoft.com/office/drawing/2014/main" id="{A9B5186B-68E8-4E99-B927-0E533ABEF1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322C9E-E90F-B46E-B702-04A0D772B14F}"/>
              </a:ext>
            </a:extLst>
          </p:cNvPr>
          <p:cNvSpPr>
            <a:spLocks noGrp="1"/>
          </p:cNvSpPr>
          <p:nvPr>
            <p:ph type="sldNum" sz="quarter" idx="12"/>
          </p:nvPr>
        </p:nvSpPr>
        <p:spPr/>
        <p:txBody>
          <a:bodyPr/>
          <a:lstStyle/>
          <a:p>
            <a:fld id="{717789EA-F9B1-944B-8583-E88087513B4E}" type="slidenum">
              <a:rPr lang="en-US" smtClean="0"/>
              <a:t>‹#›</a:t>
            </a:fld>
            <a:endParaRPr lang="en-US"/>
          </a:p>
        </p:txBody>
      </p:sp>
    </p:spTree>
    <p:extLst>
      <p:ext uri="{BB962C8B-B14F-4D97-AF65-F5344CB8AC3E}">
        <p14:creationId xmlns:p14="http://schemas.microsoft.com/office/powerpoint/2010/main" val="740201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7B476-F5B2-6F2A-3754-0906506DBC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9A86FA0-12B4-9CC9-E3D6-F58D416FA8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ADE8DBE-A273-7CF9-4C9F-E5E1CBC90A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7081134-373D-2891-8EF8-67C2D4860172}"/>
              </a:ext>
            </a:extLst>
          </p:cNvPr>
          <p:cNvSpPr>
            <a:spLocks noGrp="1"/>
          </p:cNvSpPr>
          <p:nvPr>
            <p:ph type="dt" sz="half" idx="10"/>
          </p:nvPr>
        </p:nvSpPr>
        <p:spPr/>
        <p:txBody>
          <a:bodyPr/>
          <a:lstStyle/>
          <a:p>
            <a:fld id="{6DA6BC6C-E9BA-7543-810C-5A307B7B7D6A}" type="datetimeFigureOut">
              <a:rPr lang="en-US" smtClean="0"/>
              <a:t>4/30/25</a:t>
            </a:fld>
            <a:endParaRPr lang="en-US"/>
          </a:p>
        </p:txBody>
      </p:sp>
      <p:sp>
        <p:nvSpPr>
          <p:cNvPr id="6" name="Footer Placeholder 5">
            <a:extLst>
              <a:ext uri="{FF2B5EF4-FFF2-40B4-BE49-F238E27FC236}">
                <a16:creationId xmlns:a16="http://schemas.microsoft.com/office/drawing/2014/main" id="{2F2ADB78-F5B3-F229-E533-D15C50C9CC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73C591-5BE5-4D71-A601-23D2599FBFBA}"/>
              </a:ext>
            </a:extLst>
          </p:cNvPr>
          <p:cNvSpPr>
            <a:spLocks noGrp="1"/>
          </p:cNvSpPr>
          <p:nvPr>
            <p:ph type="sldNum" sz="quarter" idx="12"/>
          </p:nvPr>
        </p:nvSpPr>
        <p:spPr/>
        <p:txBody>
          <a:bodyPr/>
          <a:lstStyle/>
          <a:p>
            <a:fld id="{717789EA-F9B1-944B-8583-E88087513B4E}" type="slidenum">
              <a:rPr lang="en-US" smtClean="0"/>
              <a:t>‹#›</a:t>
            </a:fld>
            <a:endParaRPr lang="en-US"/>
          </a:p>
        </p:txBody>
      </p:sp>
    </p:spTree>
    <p:extLst>
      <p:ext uri="{BB962C8B-B14F-4D97-AF65-F5344CB8AC3E}">
        <p14:creationId xmlns:p14="http://schemas.microsoft.com/office/powerpoint/2010/main" val="3589972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55117-3B5D-3E74-128F-08A91158577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E5D8347-35FA-2B22-A613-332F92C7D8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29D21A2-4882-8FB2-BD26-2F77DAFA34C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2DFB944-857F-5DC2-C9B0-9D7D622572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72E365-A05D-49E3-846B-D262B19CEE5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3E60EEC-0030-4B1E-49F9-953A4D3E3554}"/>
              </a:ext>
            </a:extLst>
          </p:cNvPr>
          <p:cNvSpPr>
            <a:spLocks noGrp="1"/>
          </p:cNvSpPr>
          <p:nvPr>
            <p:ph type="dt" sz="half" idx="10"/>
          </p:nvPr>
        </p:nvSpPr>
        <p:spPr/>
        <p:txBody>
          <a:bodyPr/>
          <a:lstStyle/>
          <a:p>
            <a:fld id="{6DA6BC6C-E9BA-7543-810C-5A307B7B7D6A}" type="datetimeFigureOut">
              <a:rPr lang="en-US" smtClean="0"/>
              <a:t>4/30/25</a:t>
            </a:fld>
            <a:endParaRPr lang="en-US"/>
          </a:p>
        </p:txBody>
      </p:sp>
      <p:sp>
        <p:nvSpPr>
          <p:cNvPr id="8" name="Footer Placeholder 7">
            <a:extLst>
              <a:ext uri="{FF2B5EF4-FFF2-40B4-BE49-F238E27FC236}">
                <a16:creationId xmlns:a16="http://schemas.microsoft.com/office/drawing/2014/main" id="{65755DAD-BBF6-FCF9-DE51-4442BB81EF0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D3AD9CC-F370-A49E-F458-B77207B05108}"/>
              </a:ext>
            </a:extLst>
          </p:cNvPr>
          <p:cNvSpPr>
            <a:spLocks noGrp="1"/>
          </p:cNvSpPr>
          <p:nvPr>
            <p:ph type="sldNum" sz="quarter" idx="12"/>
          </p:nvPr>
        </p:nvSpPr>
        <p:spPr/>
        <p:txBody>
          <a:bodyPr/>
          <a:lstStyle/>
          <a:p>
            <a:fld id="{717789EA-F9B1-944B-8583-E88087513B4E}" type="slidenum">
              <a:rPr lang="en-US" smtClean="0"/>
              <a:t>‹#›</a:t>
            </a:fld>
            <a:endParaRPr lang="en-US"/>
          </a:p>
        </p:txBody>
      </p:sp>
    </p:spTree>
    <p:extLst>
      <p:ext uri="{BB962C8B-B14F-4D97-AF65-F5344CB8AC3E}">
        <p14:creationId xmlns:p14="http://schemas.microsoft.com/office/powerpoint/2010/main" val="2475588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1159E-0AC0-8379-81EF-6A26C5EE6D9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FAAA41B-0DB3-E632-5E0B-7F0D2451561A}"/>
              </a:ext>
            </a:extLst>
          </p:cNvPr>
          <p:cNvSpPr>
            <a:spLocks noGrp="1"/>
          </p:cNvSpPr>
          <p:nvPr>
            <p:ph type="dt" sz="half" idx="10"/>
          </p:nvPr>
        </p:nvSpPr>
        <p:spPr/>
        <p:txBody>
          <a:bodyPr/>
          <a:lstStyle/>
          <a:p>
            <a:fld id="{6DA6BC6C-E9BA-7543-810C-5A307B7B7D6A}" type="datetimeFigureOut">
              <a:rPr lang="en-US" smtClean="0"/>
              <a:t>4/30/25</a:t>
            </a:fld>
            <a:endParaRPr lang="en-US"/>
          </a:p>
        </p:txBody>
      </p:sp>
      <p:sp>
        <p:nvSpPr>
          <p:cNvPr id="4" name="Footer Placeholder 3">
            <a:extLst>
              <a:ext uri="{FF2B5EF4-FFF2-40B4-BE49-F238E27FC236}">
                <a16:creationId xmlns:a16="http://schemas.microsoft.com/office/drawing/2014/main" id="{ABA51E1F-D151-F400-C25D-69C55C3786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6E63A9-2659-0295-200F-B087C1830C21}"/>
              </a:ext>
            </a:extLst>
          </p:cNvPr>
          <p:cNvSpPr>
            <a:spLocks noGrp="1"/>
          </p:cNvSpPr>
          <p:nvPr>
            <p:ph type="sldNum" sz="quarter" idx="12"/>
          </p:nvPr>
        </p:nvSpPr>
        <p:spPr/>
        <p:txBody>
          <a:bodyPr/>
          <a:lstStyle/>
          <a:p>
            <a:fld id="{717789EA-F9B1-944B-8583-E88087513B4E}" type="slidenum">
              <a:rPr lang="en-US" smtClean="0"/>
              <a:t>‹#›</a:t>
            </a:fld>
            <a:endParaRPr lang="en-US"/>
          </a:p>
        </p:txBody>
      </p:sp>
    </p:spTree>
    <p:extLst>
      <p:ext uri="{BB962C8B-B14F-4D97-AF65-F5344CB8AC3E}">
        <p14:creationId xmlns:p14="http://schemas.microsoft.com/office/powerpoint/2010/main" val="37154833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D904BE-1BF2-88A8-D5A0-0EB2E76E8B66}"/>
              </a:ext>
            </a:extLst>
          </p:cNvPr>
          <p:cNvSpPr>
            <a:spLocks noGrp="1"/>
          </p:cNvSpPr>
          <p:nvPr>
            <p:ph type="dt" sz="half" idx="10"/>
          </p:nvPr>
        </p:nvSpPr>
        <p:spPr/>
        <p:txBody>
          <a:bodyPr/>
          <a:lstStyle/>
          <a:p>
            <a:fld id="{6DA6BC6C-E9BA-7543-810C-5A307B7B7D6A}" type="datetimeFigureOut">
              <a:rPr lang="en-US" smtClean="0"/>
              <a:t>4/30/25</a:t>
            </a:fld>
            <a:endParaRPr lang="en-US"/>
          </a:p>
        </p:txBody>
      </p:sp>
      <p:sp>
        <p:nvSpPr>
          <p:cNvPr id="3" name="Footer Placeholder 2">
            <a:extLst>
              <a:ext uri="{FF2B5EF4-FFF2-40B4-BE49-F238E27FC236}">
                <a16:creationId xmlns:a16="http://schemas.microsoft.com/office/drawing/2014/main" id="{FF890AC9-B662-215A-EE46-4FDA9AEE35B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7145092-E638-84D8-8DCE-269D559DEB14}"/>
              </a:ext>
            </a:extLst>
          </p:cNvPr>
          <p:cNvSpPr>
            <a:spLocks noGrp="1"/>
          </p:cNvSpPr>
          <p:nvPr>
            <p:ph type="sldNum" sz="quarter" idx="12"/>
          </p:nvPr>
        </p:nvSpPr>
        <p:spPr/>
        <p:txBody>
          <a:bodyPr/>
          <a:lstStyle/>
          <a:p>
            <a:fld id="{717789EA-F9B1-944B-8583-E88087513B4E}" type="slidenum">
              <a:rPr lang="en-US" smtClean="0"/>
              <a:t>‹#›</a:t>
            </a:fld>
            <a:endParaRPr lang="en-US"/>
          </a:p>
        </p:txBody>
      </p:sp>
    </p:spTree>
    <p:extLst>
      <p:ext uri="{BB962C8B-B14F-4D97-AF65-F5344CB8AC3E}">
        <p14:creationId xmlns:p14="http://schemas.microsoft.com/office/powerpoint/2010/main" val="3122755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5A1D1-DE11-5465-2A2B-544E7EB68C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1E7913D-7634-DDA2-AA9D-BFE0984701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B4CDEB6-3523-8EB2-37BE-0F610953AA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B0FFA1-43AD-530E-6E4D-EC0E3CFFA9F7}"/>
              </a:ext>
            </a:extLst>
          </p:cNvPr>
          <p:cNvSpPr>
            <a:spLocks noGrp="1"/>
          </p:cNvSpPr>
          <p:nvPr>
            <p:ph type="dt" sz="half" idx="10"/>
          </p:nvPr>
        </p:nvSpPr>
        <p:spPr/>
        <p:txBody>
          <a:bodyPr/>
          <a:lstStyle/>
          <a:p>
            <a:fld id="{6DA6BC6C-E9BA-7543-810C-5A307B7B7D6A}" type="datetimeFigureOut">
              <a:rPr lang="en-US" smtClean="0"/>
              <a:t>4/30/25</a:t>
            </a:fld>
            <a:endParaRPr lang="en-US"/>
          </a:p>
        </p:txBody>
      </p:sp>
      <p:sp>
        <p:nvSpPr>
          <p:cNvPr id="6" name="Footer Placeholder 5">
            <a:extLst>
              <a:ext uri="{FF2B5EF4-FFF2-40B4-BE49-F238E27FC236}">
                <a16:creationId xmlns:a16="http://schemas.microsoft.com/office/drawing/2014/main" id="{12322202-B4D3-CE76-49C4-8917D54BE9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9964C1-0C88-DA20-D501-42ECF6A1E123}"/>
              </a:ext>
            </a:extLst>
          </p:cNvPr>
          <p:cNvSpPr>
            <a:spLocks noGrp="1"/>
          </p:cNvSpPr>
          <p:nvPr>
            <p:ph type="sldNum" sz="quarter" idx="12"/>
          </p:nvPr>
        </p:nvSpPr>
        <p:spPr/>
        <p:txBody>
          <a:bodyPr/>
          <a:lstStyle/>
          <a:p>
            <a:fld id="{717789EA-F9B1-944B-8583-E88087513B4E}" type="slidenum">
              <a:rPr lang="en-US" smtClean="0"/>
              <a:t>‹#›</a:t>
            </a:fld>
            <a:endParaRPr lang="en-US"/>
          </a:p>
        </p:txBody>
      </p:sp>
    </p:spTree>
    <p:extLst>
      <p:ext uri="{BB962C8B-B14F-4D97-AF65-F5344CB8AC3E}">
        <p14:creationId xmlns:p14="http://schemas.microsoft.com/office/powerpoint/2010/main" val="2300470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A2E13-0417-5990-900C-2ACA8679EB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517468F-6D66-47E2-FF85-3FCCC3A035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422F378-C51D-94A4-460A-6663C50AC3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11751B-C24B-20D6-F61C-C1FD1150B131}"/>
              </a:ext>
            </a:extLst>
          </p:cNvPr>
          <p:cNvSpPr>
            <a:spLocks noGrp="1"/>
          </p:cNvSpPr>
          <p:nvPr>
            <p:ph type="dt" sz="half" idx="10"/>
          </p:nvPr>
        </p:nvSpPr>
        <p:spPr/>
        <p:txBody>
          <a:bodyPr/>
          <a:lstStyle/>
          <a:p>
            <a:fld id="{6DA6BC6C-E9BA-7543-810C-5A307B7B7D6A}" type="datetimeFigureOut">
              <a:rPr lang="en-US" smtClean="0"/>
              <a:t>4/30/25</a:t>
            </a:fld>
            <a:endParaRPr lang="en-US"/>
          </a:p>
        </p:txBody>
      </p:sp>
      <p:sp>
        <p:nvSpPr>
          <p:cNvPr id="6" name="Footer Placeholder 5">
            <a:extLst>
              <a:ext uri="{FF2B5EF4-FFF2-40B4-BE49-F238E27FC236}">
                <a16:creationId xmlns:a16="http://schemas.microsoft.com/office/drawing/2014/main" id="{566CFAD6-8529-CD38-13E7-C91CF09CE1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308F69-4A02-B8DE-CC6C-F706C188E113}"/>
              </a:ext>
            </a:extLst>
          </p:cNvPr>
          <p:cNvSpPr>
            <a:spLocks noGrp="1"/>
          </p:cNvSpPr>
          <p:nvPr>
            <p:ph type="sldNum" sz="quarter" idx="12"/>
          </p:nvPr>
        </p:nvSpPr>
        <p:spPr/>
        <p:txBody>
          <a:bodyPr/>
          <a:lstStyle/>
          <a:p>
            <a:fld id="{717789EA-F9B1-944B-8583-E88087513B4E}" type="slidenum">
              <a:rPr lang="en-US" smtClean="0"/>
              <a:t>‹#›</a:t>
            </a:fld>
            <a:endParaRPr lang="en-US"/>
          </a:p>
        </p:txBody>
      </p:sp>
    </p:spTree>
    <p:extLst>
      <p:ext uri="{BB962C8B-B14F-4D97-AF65-F5344CB8AC3E}">
        <p14:creationId xmlns:p14="http://schemas.microsoft.com/office/powerpoint/2010/main" val="1976040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28CD3A-DDA1-432F-2C69-84CA1CDA8B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E7C5CAF-8E8E-7380-C271-88D8C498D9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8C89F8-A500-8A20-8E4E-F1E03A1C50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A6BC6C-E9BA-7543-810C-5A307B7B7D6A}" type="datetimeFigureOut">
              <a:rPr lang="en-US" smtClean="0"/>
              <a:t>4/30/25</a:t>
            </a:fld>
            <a:endParaRPr lang="en-US"/>
          </a:p>
        </p:txBody>
      </p:sp>
      <p:sp>
        <p:nvSpPr>
          <p:cNvPr id="5" name="Footer Placeholder 4">
            <a:extLst>
              <a:ext uri="{FF2B5EF4-FFF2-40B4-BE49-F238E27FC236}">
                <a16:creationId xmlns:a16="http://schemas.microsoft.com/office/drawing/2014/main" id="{343305F9-D65C-F91E-574A-AA60C35A61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B15B95E-F200-612F-936E-2B5497608B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7789EA-F9B1-944B-8583-E88087513B4E}" type="slidenum">
              <a:rPr lang="en-US" smtClean="0"/>
              <a:t>‹#›</a:t>
            </a:fld>
            <a:endParaRPr lang="en-US"/>
          </a:p>
        </p:txBody>
      </p:sp>
    </p:spTree>
    <p:extLst>
      <p:ext uri="{BB962C8B-B14F-4D97-AF65-F5344CB8AC3E}">
        <p14:creationId xmlns:p14="http://schemas.microsoft.com/office/powerpoint/2010/main" val="2713088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8" Type="http://schemas.openxmlformats.org/officeDocument/2006/relationships/hyperlink" Target="https://www.inaturalist.org/terminology" TargetMode="External"/><Relationship Id="rId3" Type="http://schemas.openxmlformats.org/officeDocument/2006/relationships/image" Target="../media/image1.jpeg"/><Relationship Id="rId7" Type="http://schemas.openxmlformats.org/officeDocument/2006/relationships/image" Target="../media/image21.sv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hyperlink" Target="https://www.inaturalist.org/projects/dead-birds" TargetMode="Externa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hyperlink" Target="https://github.com/Oceanmandan25" TargetMode="External"/><Relationship Id="rId5" Type="http://schemas.openxmlformats.org/officeDocument/2006/relationships/hyperlink" Target="https://github.com/vcusirossi" TargetMode="Externa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24.sv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112D6D7-F646-96A2-7967-EA1F4F474F26}"/>
              </a:ext>
            </a:extLst>
          </p:cNvPr>
          <p:cNvPicPr>
            <a:picLocks noChangeAspect="1"/>
          </p:cNvPicPr>
          <p:nvPr/>
        </p:nvPicPr>
        <p:blipFill>
          <a:blip r:embed="rId3"/>
          <a:stretch>
            <a:fillRect/>
          </a:stretch>
        </p:blipFill>
        <p:spPr>
          <a:xfrm>
            <a:off x="2868462" y="0"/>
            <a:ext cx="6318409" cy="6060282"/>
          </a:xfrm>
          <a:prstGeom prst="rect">
            <a:avLst/>
          </a:prstGeom>
        </p:spPr>
      </p:pic>
      <p:pic>
        <p:nvPicPr>
          <p:cNvPr id="4" name="Picture 3" descr="A bird on a window&#10;&#10;AI-generated content may be incorrect.">
            <a:extLst>
              <a:ext uri="{FF2B5EF4-FFF2-40B4-BE49-F238E27FC236}">
                <a16:creationId xmlns:a16="http://schemas.microsoft.com/office/drawing/2014/main" id="{119874F5-D295-A00D-6554-36853E3C6B87}"/>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B9DC36EF-2413-DB1D-BC93-CDB3478005FF}"/>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A5FBB0BB-7D99-41AF-94AD-229F2AF4C4BD}"/>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05E2E6F3-365C-8E76-05FE-2575BB90169D}"/>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DA9B1FD5-AC39-7D78-4C12-98C5742414BA}"/>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FE2EE8B0-E4EA-B7D6-2E61-2476EAE13D63}"/>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sp>
        <p:nvSpPr>
          <p:cNvPr id="12" name="TextBox 11">
            <a:extLst>
              <a:ext uri="{FF2B5EF4-FFF2-40B4-BE49-F238E27FC236}">
                <a16:creationId xmlns:a16="http://schemas.microsoft.com/office/drawing/2014/main" id="{FEDA9941-9C02-1CC8-8C96-F03E39DAB118}"/>
              </a:ext>
            </a:extLst>
          </p:cNvPr>
          <p:cNvSpPr txBox="1"/>
          <p:nvPr/>
        </p:nvSpPr>
        <p:spPr>
          <a:xfrm>
            <a:off x="4100619" y="6058799"/>
            <a:ext cx="3853954" cy="13285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solidFill>
                  <a:schemeClr val="accent2">
                    <a:lumMod val="49000"/>
                  </a:schemeClr>
                </a:solidFill>
                <a:ea typeface="Calibri"/>
                <a:cs typeface="Calibri"/>
              </a:rPr>
              <a:t>Founders:</a:t>
            </a:r>
          </a:p>
          <a:p>
            <a:pPr algn="ctr">
              <a:lnSpc>
                <a:spcPct val="90000"/>
              </a:lnSpc>
              <a:spcBef>
                <a:spcPts val="1000"/>
              </a:spcBef>
            </a:pPr>
            <a:r>
              <a:rPr lang="en-US" sz="2000" b="1" dirty="0">
                <a:solidFill>
                  <a:schemeClr val="accent2">
                    <a:lumMod val="49000"/>
                  </a:schemeClr>
                </a:solidFill>
                <a:ea typeface="Calibri"/>
                <a:cs typeface="Calibri"/>
              </a:rPr>
              <a:t>Dan Iovino &amp; Victoria Cusimano</a:t>
            </a:r>
          </a:p>
          <a:p>
            <a:pPr algn="l"/>
            <a:endParaRPr lang="en-US" b="1" dirty="0">
              <a:solidFill>
                <a:schemeClr val="accent2">
                  <a:lumMod val="49000"/>
                </a:schemeClr>
              </a:solidFill>
              <a:ea typeface="Calibri"/>
              <a:cs typeface="Calibri"/>
            </a:endParaRPr>
          </a:p>
          <a:p>
            <a:endParaRPr lang="en-US" b="1" dirty="0">
              <a:solidFill>
                <a:schemeClr val="accent2">
                  <a:lumMod val="49000"/>
                </a:schemeClr>
              </a:solidFill>
              <a:ea typeface="Calibri"/>
              <a:cs typeface="Calibri"/>
            </a:endParaRPr>
          </a:p>
        </p:txBody>
      </p:sp>
    </p:spTree>
    <p:extLst>
      <p:ext uri="{BB962C8B-B14F-4D97-AF65-F5344CB8AC3E}">
        <p14:creationId xmlns:p14="http://schemas.microsoft.com/office/powerpoint/2010/main" val="74106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B28358-D2A5-CB10-BA40-7CD8DC508368}"/>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8526F5DA-64EB-3E78-92D6-1CF60EDC53B0}"/>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CE7F93E1-CE53-BB07-2391-FF5FEFF6226D}"/>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86E58C3F-5355-4D8D-7ECD-E1E35B08864C}"/>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8252275D-DB4D-D195-5B0C-2763C8DAFE0A}"/>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13211940-6212-D131-25EC-61D7F41110B1}"/>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5DF0E9E9-C430-E2A8-8EC1-A3FE3AC55F8A}"/>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9902CF20-6B02-55A1-59CF-74F04C718F19}"/>
              </a:ext>
            </a:extLst>
          </p:cNvPr>
          <p:cNvPicPr>
            <a:picLocks noChangeAspect="1"/>
          </p:cNvPicPr>
          <p:nvPr/>
        </p:nvPicPr>
        <p:blipFill>
          <a:blip r:embed="rId3"/>
          <a:srcRect l="74332" t="1484" r="297" b="39911"/>
          <a:stretch/>
        </p:blipFill>
        <p:spPr>
          <a:xfrm>
            <a:off x="2570593" y="-1627"/>
            <a:ext cx="219719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9E544610-C542-6A1F-D8C7-EE94DF51C164}"/>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C0AE6F03-A6B9-1F3A-1269-415029E1D77C}"/>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73AA52CD-9585-0A36-245D-530399DD0289}"/>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2" name="Title 1">
            <a:extLst>
              <a:ext uri="{FF2B5EF4-FFF2-40B4-BE49-F238E27FC236}">
                <a16:creationId xmlns:a16="http://schemas.microsoft.com/office/drawing/2014/main" id="{B08FA699-A6A7-F61C-6C1D-5F0C10376347}"/>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6">
                    <a:lumMod val="50000"/>
                  </a:schemeClr>
                </a:solidFill>
              </a:rPr>
              <a:t>Where are we seeing the most casualties?</a:t>
            </a:r>
          </a:p>
        </p:txBody>
      </p:sp>
      <p:pic>
        <p:nvPicPr>
          <p:cNvPr id="17" name="Content Placeholder 4">
            <a:extLst>
              <a:ext uri="{FF2B5EF4-FFF2-40B4-BE49-F238E27FC236}">
                <a16:creationId xmlns:a16="http://schemas.microsoft.com/office/drawing/2014/main" id="{99FD8174-F29F-F8FC-33A4-F0AFF4825C9F}"/>
              </a:ext>
            </a:extLst>
          </p:cNvPr>
          <p:cNvPicPr>
            <a:picLocks noChangeAspect="1"/>
          </p:cNvPicPr>
          <p:nvPr/>
        </p:nvPicPr>
        <p:blipFill>
          <a:blip r:embed="rId4"/>
          <a:stretch>
            <a:fillRect/>
          </a:stretch>
        </p:blipFill>
        <p:spPr>
          <a:xfrm>
            <a:off x="1793422" y="1581806"/>
            <a:ext cx="8599837" cy="4804926"/>
          </a:xfrm>
          <a:prstGeom prst="rect">
            <a:avLst/>
          </a:prstGeom>
        </p:spPr>
      </p:pic>
      <p:sp>
        <p:nvSpPr>
          <p:cNvPr id="18" name="TextBox 17">
            <a:extLst>
              <a:ext uri="{FF2B5EF4-FFF2-40B4-BE49-F238E27FC236}">
                <a16:creationId xmlns:a16="http://schemas.microsoft.com/office/drawing/2014/main" id="{7EA1FF83-8EEE-4C6D-E96B-401038398A06}"/>
              </a:ext>
            </a:extLst>
          </p:cNvPr>
          <p:cNvSpPr txBox="1"/>
          <p:nvPr/>
        </p:nvSpPr>
        <p:spPr>
          <a:xfrm>
            <a:off x="863600" y="6375400"/>
            <a:ext cx="1046988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ea typeface="Calibri"/>
                <a:cs typeface="Calibri"/>
              </a:rPr>
              <a:t>Figure 1: The five most frequent locations for </a:t>
            </a:r>
            <a:r>
              <a:rPr lang="en-US" sz="1400">
                <a:ea typeface="Calibri"/>
                <a:cs typeface="Calibri"/>
              </a:rPr>
              <a:t>window strikes</a:t>
            </a:r>
            <a:r>
              <a:rPr lang="en-US" sz="1400" dirty="0">
                <a:ea typeface="Calibri"/>
                <a:cs typeface="Calibri"/>
              </a:rPr>
              <a:t> in the United States, by state and county, from the </a:t>
            </a:r>
            <a:r>
              <a:rPr lang="en-US" sz="1400" dirty="0" err="1">
                <a:ea typeface="Calibri"/>
                <a:cs typeface="Calibri"/>
              </a:rPr>
              <a:t>iNaturalist</a:t>
            </a:r>
            <a:r>
              <a:rPr lang="en-US" sz="1400" dirty="0">
                <a:ea typeface="Calibri"/>
                <a:cs typeface="Calibri"/>
              </a:rPr>
              <a:t> Project "Dead Birds</a:t>
            </a:r>
          </a:p>
        </p:txBody>
      </p:sp>
    </p:spTree>
    <p:extLst>
      <p:ext uri="{BB962C8B-B14F-4D97-AF65-F5344CB8AC3E}">
        <p14:creationId xmlns:p14="http://schemas.microsoft.com/office/powerpoint/2010/main" val="185169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816BC7-BEAD-9BB7-0635-87C68A2488A7}"/>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5C6F7ECC-3759-604F-E578-17CB54305332}"/>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BC177DB9-D300-ECC1-1D5E-005034C41EA5}"/>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67F7ABEE-0B50-100A-8287-D01A8095330E}"/>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ECD344C2-D322-A2A2-D788-FB2B1BFA5D28}"/>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B352B64F-6617-8A59-8372-9EE7001AEBB7}"/>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31ACC52C-1CD8-3352-FA91-06A2BB7F6995}"/>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C86302E4-4068-B8E8-A0D4-3AB614214C01}"/>
              </a:ext>
            </a:extLst>
          </p:cNvPr>
          <p:cNvPicPr>
            <a:picLocks noChangeAspect="1"/>
          </p:cNvPicPr>
          <p:nvPr/>
        </p:nvPicPr>
        <p:blipFill>
          <a:blip r:embed="rId3"/>
          <a:srcRect l="74332" t="1484" r="297" b="39911"/>
          <a:stretch/>
        </p:blipFill>
        <p:spPr>
          <a:xfrm>
            <a:off x="2570593" y="-1627"/>
            <a:ext cx="219719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DD4948C4-E726-618C-CBB8-09CE4AD50258}"/>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000C313E-8983-15DD-CEBA-C66AA6826D1B}"/>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67E46833-8904-05C4-DD56-54D16A22BBC4}"/>
              </a:ext>
            </a:extLst>
          </p:cNvPr>
          <p:cNvPicPr>
            <a:picLocks noChangeAspect="1"/>
          </p:cNvPicPr>
          <p:nvPr/>
        </p:nvPicPr>
        <p:blipFill>
          <a:blip r:embed="rId3"/>
          <a:srcRect l="74332" t="1484" r="297" b="39911"/>
          <a:stretch/>
        </p:blipFill>
        <p:spPr>
          <a:xfrm>
            <a:off x="7557827" y="-1628"/>
            <a:ext cx="1739991" cy="6863959"/>
          </a:xfrm>
          <a:prstGeom prst="rect">
            <a:avLst/>
          </a:prstGeom>
        </p:spPr>
      </p:pic>
      <p:pic>
        <p:nvPicPr>
          <p:cNvPr id="12" name="Picture 11">
            <a:extLst>
              <a:ext uri="{FF2B5EF4-FFF2-40B4-BE49-F238E27FC236}">
                <a16:creationId xmlns:a16="http://schemas.microsoft.com/office/drawing/2014/main" id="{FEABC733-564A-6EBE-9CBB-2653634A9996}"/>
              </a:ext>
            </a:extLst>
          </p:cNvPr>
          <p:cNvPicPr>
            <a:picLocks noChangeAspect="1"/>
          </p:cNvPicPr>
          <p:nvPr/>
        </p:nvPicPr>
        <p:blipFill>
          <a:blip r:embed="rId4"/>
          <a:srcRect t="17883"/>
          <a:stretch/>
        </p:blipFill>
        <p:spPr>
          <a:xfrm>
            <a:off x="1056660" y="609610"/>
            <a:ext cx="10068540" cy="5628630"/>
          </a:xfrm>
          <a:prstGeom prst="rect">
            <a:avLst/>
          </a:prstGeom>
        </p:spPr>
      </p:pic>
      <p:sp>
        <p:nvSpPr>
          <p:cNvPr id="15" name="TextBox 14">
            <a:extLst>
              <a:ext uri="{FF2B5EF4-FFF2-40B4-BE49-F238E27FC236}">
                <a16:creationId xmlns:a16="http://schemas.microsoft.com/office/drawing/2014/main" id="{5BB45B03-4070-5229-17E3-ACCA4909EB6B}"/>
              </a:ext>
            </a:extLst>
          </p:cNvPr>
          <p:cNvSpPr txBox="1"/>
          <p:nvPr/>
        </p:nvSpPr>
        <p:spPr>
          <a:xfrm>
            <a:off x="1053876" y="6395327"/>
            <a:ext cx="100076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ea typeface="Calibri"/>
                <a:cs typeface="Calibri"/>
              </a:rPr>
              <a:t>Figure 2: Geospatial locations of  all 4,855 bird strikes within the United States, from the </a:t>
            </a:r>
            <a:r>
              <a:rPr lang="en-US" sz="1400" dirty="0" err="1">
                <a:ea typeface="Calibri"/>
                <a:cs typeface="Calibri"/>
              </a:rPr>
              <a:t>iNaturalist</a:t>
            </a:r>
            <a:r>
              <a:rPr lang="en-US" sz="1400" dirty="0">
                <a:ea typeface="Calibri"/>
                <a:cs typeface="Calibri"/>
              </a:rPr>
              <a:t> project "Dead Birds"</a:t>
            </a:r>
            <a:endParaRPr lang="en-US" sz="1400" dirty="0"/>
          </a:p>
        </p:txBody>
      </p:sp>
    </p:spTree>
    <p:extLst>
      <p:ext uri="{BB962C8B-B14F-4D97-AF65-F5344CB8AC3E}">
        <p14:creationId xmlns:p14="http://schemas.microsoft.com/office/powerpoint/2010/main" val="41751431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AE3746-A668-E506-3CF0-E94D444808DB}"/>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4F816DC3-D5A9-3398-8B1B-15DF3A34B292}"/>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5B4B1DE7-39BF-A33C-ABF1-88A7537686CF}"/>
              </a:ext>
            </a:extLst>
          </p:cNvPr>
          <p:cNvPicPr>
            <a:picLocks noChangeAspect="1"/>
          </p:cNvPicPr>
          <p:nvPr/>
        </p:nvPicPr>
        <p:blipFill>
          <a:blip r:embed="rId3"/>
          <a:srcRect l="74332" t="1484" r="297" b="39911"/>
          <a:stretch/>
        </p:blipFill>
        <p:spPr>
          <a:xfrm>
            <a:off x="10348997" y="-5959"/>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207CB2CB-4F7D-4448-9716-F8AD2A451BB2}"/>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48F05AFD-EEC4-F400-8591-E221F2C68970}"/>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ABE19A3F-EF67-C616-F192-AD6D4E28F080}"/>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EC8A89C4-5F37-57B1-54DF-D98CB1B319F8}"/>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ED1CC9EB-08A5-5A0F-FF69-AA14BC38D8D8}"/>
              </a:ext>
            </a:extLst>
          </p:cNvPr>
          <p:cNvPicPr>
            <a:picLocks noChangeAspect="1"/>
          </p:cNvPicPr>
          <p:nvPr/>
        </p:nvPicPr>
        <p:blipFill>
          <a:blip r:embed="rId3"/>
          <a:srcRect l="74332" t="1484" r="297" b="39911"/>
          <a:stretch/>
        </p:blipFill>
        <p:spPr>
          <a:xfrm>
            <a:off x="2570593" y="-1627"/>
            <a:ext cx="219719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4C36609D-4CDC-2FE1-162B-594422E6D909}"/>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EA9D12F2-2D5C-033C-5150-8AF490587E0D}"/>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32C78203-1B9E-275F-9C52-9B8807242648}"/>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5" name="TextBox 14">
            <a:extLst>
              <a:ext uri="{FF2B5EF4-FFF2-40B4-BE49-F238E27FC236}">
                <a16:creationId xmlns:a16="http://schemas.microsoft.com/office/drawing/2014/main" id="{94BFB904-84D6-D566-865F-1F06EF957E19}"/>
              </a:ext>
            </a:extLst>
          </p:cNvPr>
          <p:cNvSpPr txBox="1"/>
          <p:nvPr/>
        </p:nvSpPr>
        <p:spPr>
          <a:xfrm>
            <a:off x="1280160" y="6311900"/>
            <a:ext cx="100076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Calibri"/>
                <a:cs typeface="Calibri"/>
              </a:rPr>
              <a:t>Figure 3: Observations of window strikes in the state of New Jersey based on season, from the </a:t>
            </a:r>
            <a:r>
              <a:rPr lang="en-US" sz="1400" err="1">
                <a:ea typeface="Calibri"/>
                <a:cs typeface="Calibri"/>
              </a:rPr>
              <a:t>iNaturalist</a:t>
            </a:r>
            <a:r>
              <a:rPr lang="en-US" sz="1400">
                <a:ea typeface="Calibri"/>
                <a:cs typeface="Calibri"/>
              </a:rPr>
              <a:t> project "Dead Birds"</a:t>
            </a:r>
          </a:p>
        </p:txBody>
      </p:sp>
      <p:sp>
        <p:nvSpPr>
          <p:cNvPr id="14" name="Title 1">
            <a:extLst>
              <a:ext uri="{FF2B5EF4-FFF2-40B4-BE49-F238E27FC236}">
                <a16:creationId xmlns:a16="http://schemas.microsoft.com/office/drawing/2014/main" id="{D542C7B3-52EC-CC01-FB16-864BFE7338BA}"/>
              </a:ext>
            </a:extLst>
          </p:cNvPr>
          <p:cNvSpPr txBox="1">
            <a:spLocks/>
          </p:cNvSpPr>
          <p:nvPr/>
        </p:nvSpPr>
        <p:spPr>
          <a:xfrm>
            <a:off x="838200" y="365125"/>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accent2">
                    <a:lumMod val="50000"/>
                  </a:schemeClr>
                </a:solidFill>
              </a:rPr>
              <a:t>What months are we seeing the most Casualties?</a:t>
            </a:r>
          </a:p>
        </p:txBody>
      </p:sp>
      <p:pic>
        <p:nvPicPr>
          <p:cNvPr id="17" name="Picture 16">
            <a:extLst>
              <a:ext uri="{FF2B5EF4-FFF2-40B4-BE49-F238E27FC236}">
                <a16:creationId xmlns:a16="http://schemas.microsoft.com/office/drawing/2014/main" id="{B427F73C-70BB-6C1D-1F7B-ED94448449A9}"/>
              </a:ext>
            </a:extLst>
          </p:cNvPr>
          <p:cNvPicPr>
            <a:picLocks noChangeAspect="1"/>
          </p:cNvPicPr>
          <p:nvPr/>
        </p:nvPicPr>
        <p:blipFill>
          <a:blip r:embed="rId4"/>
          <a:stretch>
            <a:fillRect/>
          </a:stretch>
        </p:blipFill>
        <p:spPr>
          <a:xfrm>
            <a:off x="1291840" y="1121728"/>
            <a:ext cx="8798560" cy="5189865"/>
          </a:xfrm>
          <a:prstGeom prst="rect">
            <a:avLst/>
          </a:prstGeom>
        </p:spPr>
      </p:pic>
      <p:pic>
        <p:nvPicPr>
          <p:cNvPr id="5" name="Picture 4">
            <a:extLst>
              <a:ext uri="{FF2B5EF4-FFF2-40B4-BE49-F238E27FC236}">
                <a16:creationId xmlns:a16="http://schemas.microsoft.com/office/drawing/2014/main" id="{AB5F1FAB-1173-CD69-51CC-9FA9681783D8}"/>
              </a:ext>
            </a:extLst>
          </p:cNvPr>
          <p:cNvPicPr>
            <a:picLocks noChangeAspect="1"/>
          </p:cNvPicPr>
          <p:nvPr/>
        </p:nvPicPr>
        <p:blipFill>
          <a:blip r:embed="rId5"/>
          <a:stretch>
            <a:fillRect/>
          </a:stretch>
        </p:blipFill>
        <p:spPr>
          <a:xfrm flipH="1">
            <a:off x="9466765" y="1590982"/>
            <a:ext cx="2078881" cy="1835038"/>
          </a:xfrm>
          <a:prstGeom prst="rect">
            <a:avLst/>
          </a:prstGeom>
        </p:spPr>
      </p:pic>
    </p:spTree>
    <p:extLst>
      <p:ext uri="{BB962C8B-B14F-4D97-AF65-F5344CB8AC3E}">
        <p14:creationId xmlns:p14="http://schemas.microsoft.com/office/powerpoint/2010/main" val="799364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DE574-7CA7-FF87-6BD5-04FA4A8F38E4}"/>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CBF2C630-6884-E378-889F-908464F8AD8A}"/>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D0206546-957D-1D37-B237-25676A1D9A2F}"/>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5C293CC6-7B88-4738-6D5C-50F611140254}"/>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FAD5E642-6BA1-09DD-5B3B-5BC0360F4F90}"/>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5F71AEF1-F252-465A-5039-5AD4C91B101D}"/>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417AF79A-C26B-0276-A1FA-653E79519D14}"/>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0E24C396-6DAA-E043-EFB4-FE97F43B4855}"/>
              </a:ext>
            </a:extLst>
          </p:cNvPr>
          <p:cNvPicPr>
            <a:picLocks noChangeAspect="1"/>
          </p:cNvPicPr>
          <p:nvPr/>
        </p:nvPicPr>
        <p:blipFill>
          <a:blip r:embed="rId3"/>
          <a:srcRect l="74332" t="1484" r="297" b="39911"/>
          <a:stretch/>
        </p:blipFill>
        <p:spPr>
          <a:xfrm>
            <a:off x="2550771" y="10577"/>
            <a:ext cx="219719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8290D760-D941-4E01-D212-2DF55541AD63}"/>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54E62401-AD5A-055A-7142-9B17BAC32FBA}"/>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BDA9C822-CD01-EFAD-DBBB-5959365AD919}"/>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5" name="TextBox 14">
            <a:extLst>
              <a:ext uri="{FF2B5EF4-FFF2-40B4-BE49-F238E27FC236}">
                <a16:creationId xmlns:a16="http://schemas.microsoft.com/office/drawing/2014/main" id="{81AF0E19-4138-BD1D-4894-E738F3185AE2}"/>
              </a:ext>
            </a:extLst>
          </p:cNvPr>
          <p:cNvSpPr txBox="1"/>
          <p:nvPr/>
        </p:nvSpPr>
        <p:spPr>
          <a:xfrm>
            <a:off x="1280160" y="6311900"/>
            <a:ext cx="100076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Calibri"/>
                <a:cs typeface="Calibri"/>
              </a:rPr>
              <a:t>Figure 4: The top ten most observed bird species post-mortem within the United States, from the </a:t>
            </a:r>
            <a:r>
              <a:rPr lang="en-US" sz="1400" err="1">
                <a:ea typeface="Calibri"/>
                <a:cs typeface="Calibri"/>
              </a:rPr>
              <a:t>iNaturalist</a:t>
            </a:r>
            <a:r>
              <a:rPr lang="en-US" sz="1400">
                <a:ea typeface="Calibri"/>
                <a:cs typeface="Calibri"/>
              </a:rPr>
              <a:t> project "Dead Birds" </a:t>
            </a:r>
          </a:p>
        </p:txBody>
      </p:sp>
      <p:sp>
        <p:nvSpPr>
          <p:cNvPr id="12" name="Title 1">
            <a:extLst>
              <a:ext uri="{FF2B5EF4-FFF2-40B4-BE49-F238E27FC236}">
                <a16:creationId xmlns:a16="http://schemas.microsoft.com/office/drawing/2014/main" id="{AD7E01EF-8BB4-F634-6102-48ECCD899E92}"/>
              </a:ext>
            </a:extLst>
          </p:cNvPr>
          <p:cNvSpPr txBox="1">
            <a:spLocks/>
          </p:cNvSpPr>
          <p:nvPr/>
        </p:nvSpPr>
        <p:spPr>
          <a:xfrm>
            <a:off x="545876" y="461834"/>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chemeClr val="accent6">
                    <a:lumMod val="50000"/>
                  </a:schemeClr>
                </a:solidFill>
              </a:rPr>
              <a:t>What species has the highest death count?</a:t>
            </a:r>
          </a:p>
        </p:txBody>
      </p:sp>
      <p:pic>
        <p:nvPicPr>
          <p:cNvPr id="18" name="Picture 17">
            <a:extLst>
              <a:ext uri="{FF2B5EF4-FFF2-40B4-BE49-F238E27FC236}">
                <a16:creationId xmlns:a16="http://schemas.microsoft.com/office/drawing/2014/main" id="{E7CCAF75-E00B-FB64-6635-57037D248C2B}"/>
              </a:ext>
            </a:extLst>
          </p:cNvPr>
          <p:cNvPicPr>
            <a:picLocks noChangeAspect="1"/>
          </p:cNvPicPr>
          <p:nvPr/>
        </p:nvPicPr>
        <p:blipFill>
          <a:blip r:embed="rId4"/>
          <a:stretch>
            <a:fillRect/>
          </a:stretch>
        </p:blipFill>
        <p:spPr>
          <a:xfrm>
            <a:off x="2055359" y="1783897"/>
            <a:ext cx="8331654" cy="4215493"/>
          </a:xfrm>
          <a:prstGeom prst="rect">
            <a:avLst/>
          </a:prstGeom>
        </p:spPr>
      </p:pic>
      <p:pic>
        <p:nvPicPr>
          <p:cNvPr id="20" name="Picture 19">
            <a:extLst>
              <a:ext uri="{FF2B5EF4-FFF2-40B4-BE49-F238E27FC236}">
                <a16:creationId xmlns:a16="http://schemas.microsoft.com/office/drawing/2014/main" id="{BF3F628F-AAFE-F990-4950-687E0284DF33}"/>
              </a:ext>
            </a:extLst>
          </p:cNvPr>
          <p:cNvPicPr>
            <a:picLocks noChangeAspect="1"/>
          </p:cNvPicPr>
          <p:nvPr/>
        </p:nvPicPr>
        <p:blipFill>
          <a:blip r:embed="rId5"/>
          <a:stretch>
            <a:fillRect/>
          </a:stretch>
        </p:blipFill>
        <p:spPr>
          <a:xfrm rot="384609">
            <a:off x="81471" y="4473493"/>
            <a:ext cx="2132234" cy="1500236"/>
          </a:xfrm>
          <a:prstGeom prst="rect">
            <a:avLst/>
          </a:prstGeom>
        </p:spPr>
      </p:pic>
      <p:pic>
        <p:nvPicPr>
          <p:cNvPr id="22" name="Picture 21">
            <a:extLst>
              <a:ext uri="{FF2B5EF4-FFF2-40B4-BE49-F238E27FC236}">
                <a16:creationId xmlns:a16="http://schemas.microsoft.com/office/drawing/2014/main" id="{9C192F1C-1189-F666-13B9-40E792C7FFC9}"/>
              </a:ext>
            </a:extLst>
          </p:cNvPr>
          <p:cNvPicPr>
            <a:picLocks noChangeAspect="1"/>
          </p:cNvPicPr>
          <p:nvPr/>
        </p:nvPicPr>
        <p:blipFill>
          <a:blip r:embed="rId6"/>
          <a:stretch>
            <a:fillRect/>
          </a:stretch>
        </p:blipFill>
        <p:spPr>
          <a:xfrm rot="875987">
            <a:off x="9481572" y="767041"/>
            <a:ext cx="2732824" cy="1845798"/>
          </a:xfrm>
          <a:prstGeom prst="rect">
            <a:avLst/>
          </a:prstGeom>
        </p:spPr>
      </p:pic>
    </p:spTree>
    <p:extLst>
      <p:ext uri="{BB962C8B-B14F-4D97-AF65-F5344CB8AC3E}">
        <p14:creationId xmlns:p14="http://schemas.microsoft.com/office/powerpoint/2010/main" val="24556157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9B244E-A3AA-C5B4-2CCE-92A168F55429}"/>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AB66D738-C54A-DD7E-8BBA-7A6C5DDF9722}"/>
              </a:ext>
            </a:extLst>
          </p:cNvPr>
          <p:cNvPicPr>
            <a:picLocks noChangeAspect="1"/>
          </p:cNvPicPr>
          <p:nvPr/>
        </p:nvPicPr>
        <p:blipFill>
          <a:blip r:embed="rId3"/>
          <a:srcRect l="74332" t="1484" r="297" b="39911"/>
          <a:stretch/>
        </p:blipFill>
        <p:spPr>
          <a:xfrm>
            <a:off x="-19049" y="-1628"/>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EF37A69F-D622-4376-5A19-F177C7EC1CCE}"/>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4E9E1B0B-CCC1-AB4E-6CD3-B88F3730AE06}"/>
              </a:ext>
            </a:extLst>
          </p:cNvPr>
          <p:cNvPicPr>
            <a:picLocks noChangeAspect="1"/>
          </p:cNvPicPr>
          <p:nvPr/>
        </p:nvPicPr>
        <p:blipFill>
          <a:blip r:embed="rId3"/>
          <a:srcRect l="74332" t="1484" r="297" b="39911"/>
          <a:stretch/>
        </p:blipFill>
        <p:spPr>
          <a:xfrm>
            <a:off x="1155288" y="4836"/>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896452E6-01A2-9A52-E5A0-BAE12F5FFA6A}"/>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26E7DD62-0312-5F22-5AF6-0B6F69C8B29A}"/>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B52A2821-B795-2051-AB35-E2C7371EC410}"/>
              </a:ext>
            </a:extLst>
          </p:cNvPr>
          <p:cNvPicPr>
            <a:picLocks noChangeAspect="1"/>
          </p:cNvPicPr>
          <p:nvPr/>
        </p:nvPicPr>
        <p:blipFill>
          <a:blip r:embed="rId3"/>
          <a:srcRect l="74332" t="1484" r="297" b="39911"/>
          <a:stretch/>
        </p:blipFill>
        <p:spPr>
          <a:xfrm rot="5400000">
            <a:off x="5422488" y="3194962"/>
            <a:ext cx="1025617" cy="6304842"/>
          </a:xfrm>
          <a:prstGeom prst="rect">
            <a:avLst/>
          </a:prstGeom>
        </p:spPr>
      </p:pic>
      <p:pic>
        <p:nvPicPr>
          <p:cNvPr id="2" name="Picture 1" descr="A bird on a window&#10;&#10;AI-generated content may be incorrect.">
            <a:extLst>
              <a:ext uri="{FF2B5EF4-FFF2-40B4-BE49-F238E27FC236}">
                <a16:creationId xmlns:a16="http://schemas.microsoft.com/office/drawing/2014/main" id="{7C286256-836D-075B-43DD-CFFDBCB4CA1F}"/>
              </a:ext>
            </a:extLst>
          </p:cNvPr>
          <p:cNvPicPr>
            <a:picLocks noChangeAspect="1"/>
          </p:cNvPicPr>
          <p:nvPr/>
        </p:nvPicPr>
        <p:blipFill>
          <a:blip r:embed="rId3"/>
          <a:srcRect l="74332" t="1484" r="297" b="39911"/>
          <a:stretch/>
        </p:blipFill>
        <p:spPr>
          <a:xfrm>
            <a:off x="2639151" y="-10795"/>
            <a:ext cx="219719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B0ED750A-4AF8-555E-7E50-D35C5A1113E2}"/>
              </a:ext>
            </a:extLst>
          </p:cNvPr>
          <p:cNvPicPr>
            <a:picLocks noChangeAspect="1"/>
          </p:cNvPicPr>
          <p:nvPr/>
        </p:nvPicPr>
        <p:blipFill>
          <a:blip r:embed="rId3"/>
          <a:srcRect l="74332" t="1484" r="297" b="39911"/>
          <a:stretch/>
        </p:blipFill>
        <p:spPr>
          <a:xfrm>
            <a:off x="4393403" y="-1628"/>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C547DB94-C0FC-9893-6FF4-985576D59CE3}"/>
              </a:ext>
            </a:extLst>
          </p:cNvPr>
          <p:cNvPicPr>
            <a:picLocks noChangeAspect="1"/>
          </p:cNvPicPr>
          <p:nvPr/>
        </p:nvPicPr>
        <p:blipFill>
          <a:blip r:embed="rId3"/>
          <a:srcRect l="74332" t="1484" r="297" b="39911"/>
          <a:stretch/>
        </p:blipFill>
        <p:spPr>
          <a:xfrm>
            <a:off x="6088676" y="11299"/>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DD46E969-9A7C-CE91-FD6B-B55265F1D6E1}"/>
              </a:ext>
            </a:extLst>
          </p:cNvPr>
          <p:cNvPicPr>
            <a:picLocks noChangeAspect="1"/>
          </p:cNvPicPr>
          <p:nvPr/>
        </p:nvPicPr>
        <p:blipFill>
          <a:blip r:embed="rId3"/>
          <a:srcRect l="74332" t="1484" r="297" b="39911"/>
          <a:stretch/>
        </p:blipFill>
        <p:spPr>
          <a:xfrm>
            <a:off x="7643993" y="11300"/>
            <a:ext cx="1739991" cy="6863959"/>
          </a:xfrm>
          <a:prstGeom prst="rect">
            <a:avLst/>
          </a:prstGeom>
        </p:spPr>
      </p:pic>
      <p:sp>
        <p:nvSpPr>
          <p:cNvPr id="14" name="Title 1">
            <a:extLst>
              <a:ext uri="{FF2B5EF4-FFF2-40B4-BE49-F238E27FC236}">
                <a16:creationId xmlns:a16="http://schemas.microsoft.com/office/drawing/2014/main" id="{879904BA-5FCB-F755-0C05-2548F0D91A4C}"/>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solidFill>
                <a:schemeClr val="accent2">
                  <a:lumMod val="50000"/>
                </a:schemeClr>
              </a:solidFill>
            </a:endParaRPr>
          </a:p>
        </p:txBody>
      </p:sp>
      <p:sp>
        <p:nvSpPr>
          <p:cNvPr id="16" name="TextBox 15">
            <a:extLst>
              <a:ext uri="{FF2B5EF4-FFF2-40B4-BE49-F238E27FC236}">
                <a16:creationId xmlns:a16="http://schemas.microsoft.com/office/drawing/2014/main" id="{6ADB1894-C31D-056F-5FC7-FE5E706621F1}"/>
              </a:ext>
            </a:extLst>
          </p:cNvPr>
          <p:cNvSpPr txBox="1"/>
          <p:nvPr/>
        </p:nvSpPr>
        <p:spPr>
          <a:xfrm>
            <a:off x="762000" y="1473200"/>
            <a:ext cx="105410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a:p>
            <a:pPr marL="285750" indent="-285750" algn="l">
              <a:buFont typeface="Arial" panose="020B0604020202020204" pitchFamily="34" charset="0"/>
              <a:buChar char="•"/>
            </a:pPr>
            <a:endParaRPr lang="en-US" dirty="0">
              <a:ea typeface="Calibri" panose="020F0502020204030204"/>
              <a:cs typeface="Calibri" panose="020F0502020204030204"/>
            </a:endParaRPr>
          </a:p>
        </p:txBody>
      </p:sp>
      <p:pic>
        <p:nvPicPr>
          <p:cNvPr id="18" name="Picture 17">
            <a:extLst>
              <a:ext uri="{FF2B5EF4-FFF2-40B4-BE49-F238E27FC236}">
                <a16:creationId xmlns:a16="http://schemas.microsoft.com/office/drawing/2014/main" id="{9908D9EB-2C63-5890-52F9-55D4E5E8597C}"/>
              </a:ext>
            </a:extLst>
          </p:cNvPr>
          <p:cNvPicPr>
            <a:picLocks noChangeAspect="1"/>
          </p:cNvPicPr>
          <p:nvPr/>
        </p:nvPicPr>
        <p:blipFill>
          <a:blip r:embed="rId4"/>
          <a:stretch>
            <a:fillRect/>
          </a:stretch>
        </p:blipFill>
        <p:spPr>
          <a:xfrm rot="21092090">
            <a:off x="-356453" y="410159"/>
            <a:ext cx="3949540" cy="1585189"/>
          </a:xfrm>
          <a:prstGeom prst="rect">
            <a:avLst/>
          </a:prstGeom>
        </p:spPr>
      </p:pic>
      <p:sp>
        <p:nvSpPr>
          <p:cNvPr id="21" name="Title 20">
            <a:extLst>
              <a:ext uri="{FF2B5EF4-FFF2-40B4-BE49-F238E27FC236}">
                <a16:creationId xmlns:a16="http://schemas.microsoft.com/office/drawing/2014/main" id="{A4A2736C-27BF-E1F0-A7C3-F36071B0F5B0}"/>
              </a:ext>
            </a:extLst>
          </p:cNvPr>
          <p:cNvSpPr>
            <a:spLocks noGrp="1"/>
          </p:cNvSpPr>
          <p:nvPr>
            <p:ph type="title"/>
          </p:nvPr>
        </p:nvSpPr>
        <p:spPr>
          <a:xfrm>
            <a:off x="875494" y="565986"/>
            <a:ext cx="10305585" cy="809742"/>
          </a:xfrm>
        </p:spPr>
        <p:txBody>
          <a:bodyPr>
            <a:normAutofit fontScale="90000"/>
          </a:bodyPr>
          <a:lstStyle/>
          <a:p>
            <a:pPr algn="ctr"/>
            <a:r>
              <a:rPr lang="en-US" b="1" dirty="0">
                <a:solidFill>
                  <a:schemeClr val="accent2">
                    <a:lumMod val="50000"/>
                  </a:schemeClr>
                </a:solidFill>
              </a:rPr>
              <a:t>So why is this important?</a:t>
            </a:r>
            <a:br>
              <a:rPr lang="en-US" b="1" dirty="0"/>
            </a:br>
            <a:endParaRPr lang="en-US" dirty="0">
              <a:ea typeface="Calibri Light" panose="020F0302020204030204"/>
              <a:cs typeface="Calibri Light" panose="020F0302020204030204"/>
            </a:endParaRPr>
          </a:p>
        </p:txBody>
      </p:sp>
      <p:sp>
        <p:nvSpPr>
          <p:cNvPr id="22" name="Content Placeholder 21">
            <a:extLst>
              <a:ext uri="{FF2B5EF4-FFF2-40B4-BE49-F238E27FC236}">
                <a16:creationId xmlns:a16="http://schemas.microsoft.com/office/drawing/2014/main" id="{487573BC-6C7E-2C09-48BF-9C8B5C29D56C}"/>
              </a:ext>
            </a:extLst>
          </p:cNvPr>
          <p:cNvSpPr>
            <a:spLocks noGrp="1"/>
          </p:cNvSpPr>
          <p:nvPr>
            <p:ph idx="1"/>
          </p:nvPr>
        </p:nvSpPr>
        <p:spPr>
          <a:xfrm>
            <a:off x="772634" y="1609717"/>
            <a:ext cx="10515600" cy="4351338"/>
          </a:xfrm>
        </p:spPr>
        <p:txBody>
          <a:bodyPr vert="horz" lIns="91440" tIns="45720" rIns="91440" bIns="45720" rtlCol="0" anchor="t">
            <a:normAutofit fontScale="92500" lnSpcReduction="10000"/>
          </a:bodyPr>
          <a:lstStyle/>
          <a:p>
            <a:pPr marL="285750" indent="-285750">
              <a:buFont typeface="Arial" panose="020B0604020202020204" pitchFamily="34" charset="0"/>
              <a:buChar char="•"/>
            </a:pPr>
            <a:endParaRPr lang="en-US" sz="2400" dirty="0">
              <a:solidFill>
                <a:schemeClr val="accent6">
                  <a:lumMod val="50000"/>
                </a:schemeClr>
              </a:solidFill>
              <a:ea typeface="Calibri"/>
              <a:cs typeface="Calibri"/>
            </a:endParaRPr>
          </a:p>
          <a:p>
            <a:pPr marL="285750" indent="-285750">
              <a:buFont typeface="Arial" panose="020B0604020202020204" pitchFamily="34" charset="0"/>
              <a:buChar char="•"/>
            </a:pPr>
            <a:r>
              <a:rPr lang="en-US" sz="2400" dirty="0">
                <a:solidFill>
                  <a:schemeClr val="accent6">
                    <a:lumMod val="50000"/>
                  </a:schemeClr>
                </a:solidFill>
                <a:ea typeface="Calibri"/>
                <a:cs typeface="Calibri"/>
              </a:rPr>
              <a:t>One of the leading causes of avian death in modern society is window collisions. </a:t>
            </a:r>
          </a:p>
          <a:p>
            <a:pPr marL="742950" lvl="1" indent="-285750">
              <a:buFont typeface="Arial" panose="020B0604020202020204" pitchFamily="34" charset="0"/>
              <a:buChar char="•"/>
            </a:pPr>
            <a:r>
              <a:rPr lang="en-US" dirty="0">
                <a:solidFill>
                  <a:schemeClr val="accent6">
                    <a:lumMod val="50000"/>
                  </a:schemeClr>
                </a:solidFill>
                <a:ea typeface="Calibri"/>
                <a:cs typeface="Calibri"/>
              </a:rPr>
              <a:t>A bird's inability to separate glass surfaces from open space presents a higher risk of mortality in highly populated and urban regions. </a:t>
            </a:r>
            <a:endParaRPr lang="en-US" sz="2800" dirty="0">
              <a:solidFill>
                <a:schemeClr val="accent6">
                  <a:lumMod val="50000"/>
                </a:schemeClr>
              </a:solidFill>
              <a:ea typeface="Calibri"/>
              <a:cs typeface="Calibri"/>
            </a:endParaRPr>
          </a:p>
          <a:p>
            <a:pPr marL="742950" lvl="1" indent="-285750">
              <a:buFont typeface="Arial" panose="020B0604020202020204" pitchFamily="34" charset="0"/>
              <a:buChar char="•"/>
            </a:pPr>
            <a:r>
              <a:rPr lang="en-US" sz="2400" dirty="0">
                <a:solidFill>
                  <a:schemeClr val="accent6">
                    <a:lumMod val="50000"/>
                  </a:schemeClr>
                </a:solidFill>
                <a:ea typeface="Calibri"/>
                <a:cs typeface="Calibri"/>
              </a:rPr>
              <a:t>Our company seeks to lower this casualty rate by providing our feathered friends with a much-needed assist.</a:t>
            </a:r>
          </a:p>
          <a:p>
            <a:pPr marL="742950" lvl="1" indent="-285750">
              <a:buFont typeface="Arial" panose="020B0604020202020204" pitchFamily="34" charset="0"/>
              <a:buChar char="•"/>
            </a:pPr>
            <a:r>
              <a:rPr lang="en-US" dirty="0">
                <a:solidFill>
                  <a:schemeClr val="accent6">
                    <a:lumMod val="50000"/>
                  </a:schemeClr>
                </a:solidFill>
                <a:ea typeface="Calibri"/>
                <a:cs typeface="Calibri"/>
              </a:rPr>
              <a:t>Data suggests high number of collisions in metropolitan area</a:t>
            </a:r>
            <a:r>
              <a:rPr lang="en-US" sz="2400" dirty="0">
                <a:solidFill>
                  <a:schemeClr val="accent6">
                    <a:lumMod val="50000"/>
                  </a:schemeClr>
                </a:solidFill>
                <a:ea typeface="Calibri"/>
                <a:cs typeface="Calibri"/>
              </a:rPr>
              <a:t> </a:t>
            </a:r>
          </a:p>
          <a:p>
            <a:pPr marL="742950" lvl="1" indent="-285750">
              <a:buFont typeface="Arial" panose="020B0604020202020204" pitchFamily="34" charset="0"/>
              <a:buChar char="•"/>
            </a:pPr>
            <a:r>
              <a:rPr lang="en-US" sz="2400" dirty="0">
                <a:solidFill>
                  <a:schemeClr val="accent6">
                    <a:lumMod val="50000"/>
                  </a:schemeClr>
                </a:solidFill>
                <a:ea typeface="Calibri"/>
                <a:cs typeface="Calibri"/>
              </a:rPr>
              <a:t>High number of collisions during migratory seasons</a:t>
            </a:r>
          </a:p>
          <a:p>
            <a:pPr marL="457200" lvl="1" indent="0">
              <a:buNone/>
            </a:pPr>
            <a:endParaRPr lang="en-US" sz="2400" dirty="0">
              <a:solidFill>
                <a:schemeClr val="accent6">
                  <a:lumMod val="50000"/>
                </a:schemeClr>
              </a:solidFill>
              <a:ea typeface="Calibri"/>
              <a:cs typeface="Calibri"/>
            </a:endParaRPr>
          </a:p>
          <a:p>
            <a:pPr marL="285750" indent="-285750">
              <a:buFont typeface="Arial" panose="020B0604020202020204" pitchFamily="34" charset="0"/>
              <a:buChar char="•"/>
            </a:pPr>
            <a:endParaRPr lang="en-US" sz="2400" dirty="0">
              <a:solidFill>
                <a:schemeClr val="accent6">
                  <a:lumMod val="50000"/>
                </a:schemeClr>
              </a:solidFill>
              <a:ea typeface="Calibri"/>
              <a:cs typeface="Calibri"/>
            </a:endParaRPr>
          </a:p>
          <a:p>
            <a:pPr marL="285750" indent="-285750">
              <a:buFont typeface="Arial" panose="020B0604020202020204" pitchFamily="34" charset="0"/>
              <a:buChar char="•"/>
            </a:pPr>
            <a:r>
              <a:rPr lang="en-US" sz="2400" dirty="0">
                <a:solidFill>
                  <a:schemeClr val="accent6">
                    <a:lumMod val="50000"/>
                  </a:schemeClr>
                </a:solidFill>
                <a:ea typeface="Calibri"/>
                <a:cs typeface="Calibri"/>
              </a:rPr>
              <a:t>The Brid Barrier Solutions Window Treatment</a:t>
            </a:r>
            <a:r>
              <a:rPr lang="en-US" sz="2400" baseline="30000" dirty="0">
                <a:solidFill>
                  <a:schemeClr val="accent6">
                    <a:lumMod val="50000"/>
                  </a:schemeClr>
                </a:solidFill>
                <a:ea typeface="Calibri"/>
                <a:cs typeface="Calibri"/>
              </a:rPr>
              <a:t>© </a:t>
            </a:r>
            <a:r>
              <a:rPr lang="en-US" sz="2400" dirty="0">
                <a:solidFill>
                  <a:schemeClr val="accent6">
                    <a:lumMod val="50000"/>
                  </a:schemeClr>
                </a:solidFill>
                <a:ea typeface="Calibri"/>
                <a:cs typeface="Calibri"/>
              </a:rPr>
              <a:t>process provides the everyday homeowner or business owner,  with the satisfaction of a bird-safe domicile, as well as a safety guarantee for all nearby birds.</a:t>
            </a:r>
          </a:p>
          <a:p>
            <a:pPr marL="742950" lvl="1" indent="-285750"/>
            <a:endParaRPr lang="en-US" sz="2000" dirty="0">
              <a:solidFill>
                <a:schemeClr val="accent6">
                  <a:lumMod val="50000"/>
                </a:schemeClr>
              </a:solidFill>
              <a:ea typeface="+mn-lt"/>
              <a:cs typeface="+mn-lt"/>
            </a:endParaRPr>
          </a:p>
          <a:p>
            <a:endParaRPr lang="en-US" dirty="0"/>
          </a:p>
        </p:txBody>
      </p:sp>
    </p:spTree>
    <p:extLst>
      <p:ext uri="{BB962C8B-B14F-4D97-AF65-F5344CB8AC3E}">
        <p14:creationId xmlns:p14="http://schemas.microsoft.com/office/powerpoint/2010/main" val="126690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A925ED-C91F-BF54-6A12-76F6E536A940}"/>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FB9D6B6E-A54B-784E-9EEF-450F955F7A57}"/>
              </a:ext>
            </a:extLst>
          </p:cNvPr>
          <p:cNvPicPr>
            <a:picLocks noChangeAspect="1"/>
          </p:cNvPicPr>
          <p:nvPr/>
        </p:nvPicPr>
        <p:blipFill>
          <a:blip r:embed="rId3"/>
          <a:srcRect l="74332" t="1484" r="297" b="39911"/>
          <a:stretch/>
        </p:blipFill>
        <p:spPr>
          <a:xfrm>
            <a:off x="-67049" y="-5959"/>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293855DC-C289-25A0-22E4-D8FBC74A0544}"/>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956DDA61-D75C-C613-F49B-1D8AC62E2966}"/>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0D8EDEED-7AAF-EE1B-7477-3FC7BFB2E907}"/>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7DF7DC56-AF52-DAD6-B886-4D953F879C3B}"/>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06FB25A4-07E5-89EB-7128-FEDEB8A378F2}"/>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89715F04-868F-51F4-1E91-DD19F17547A1}"/>
              </a:ext>
            </a:extLst>
          </p:cNvPr>
          <p:cNvPicPr>
            <a:picLocks noChangeAspect="1"/>
          </p:cNvPicPr>
          <p:nvPr/>
        </p:nvPicPr>
        <p:blipFill>
          <a:blip r:embed="rId3"/>
          <a:srcRect l="74332" t="1484" r="297" b="39911"/>
          <a:stretch/>
        </p:blipFill>
        <p:spPr>
          <a:xfrm>
            <a:off x="2702673" y="-1627"/>
            <a:ext cx="207527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7B559111-8758-CF0C-7B85-32919D5D08B7}"/>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AEA5F5FD-5936-A925-A5C2-B8017CC981D5}"/>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F2ED2C7B-6284-0AC8-EF7F-B7D56AB475C2}"/>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2" name="Title 1">
            <a:extLst>
              <a:ext uri="{FF2B5EF4-FFF2-40B4-BE49-F238E27FC236}">
                <a16:creationId xmlns:a16="http://schemas.microsoft.com/office/drawing/2014/main" id="{84DA248D-056B-AEAC-ECFB-204AD3E620E4}"/>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6">
                    <a:lumMod val="50000"/>
                  </a:schemeClr>
                </a:solidFill>
              </a:rPr>
              <a:t>Additional Resources</a:t>
            </a:r>
          </a:p>
        </p:txBody>
      </p:sp>
      <p:pic>
        <p:nvPicPr>
          <p:cNvPr id="17" name="Picture 16" descr="A Community for Naturalists · iNaturalist">
            <a:extLst>
              <a:ext uri="{FF2B5EF4-FFF2-40B4-BE49-F238E27FC236}">
                <a16:creationId xmlns:a16="http://schemas.microsoft.com/office/drawing/2014/main" id="{14C5B11D-91E3-EA68-5A00-BFC37EF7AD57}"/>
              </a:ext>
            </a:extLst>
          </p:cNvPr>
          <p:cNvPicPr>
            <a:picLocks noChangeAspect="1"/>
          </p:cNvPicPr>
          <p:nvPr/>
        </p:nvPicPr>
        <p:blipFill>
          <a:blip r:embed="rId4"/>
          <a:stretch>
            <a:fillRect/>
          </a:stretch>
        </p:blipFill>
        <p:spPr>
          <a:xfrm>
            <a:off x="1763077" y="1473518"/>
            <a:ext cx="3016885" cy="302704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9" name="Content Placeholder 2">
            <a:extLst>
              <a:ext uri="{FF2B5EF4-FFF2-40B4-BE49-F238E27FC236}">
                <a16:creationId xmlns:a16="http://schemas.microsoft.com/office/drawing/2014/main" id="{B307025B-4F65-835F-9A9E-81A60D85FA07}"/>
              </a:ext>
            </a:extLst>
          </p:cNvPr>
          <p:cNvSpPr txBox="1">
            <a:spLocks/>
          </p:cNvSpPr>
          <p:nvPr/>
        </p:nvSpPr>
        <p:spPr>
          <a:xfrm>
            <a:off x="499744" y="4889977"/>
            <a:ext cx="5405120" cy="102901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ea typeface="Calibri"/>
                <a:cs typeface="Calibri"/>
              </a:rPr>
              <a:t>Link to the </a:t>
            </a:r>
            <a:r>
              <a:rPr lang="en-US" err="1">
                <a:ea typeface="Calibri"/>
                <a:cs typeface="Calibri"/>
              </a:rPr>
              <a:t>iNaturalist</a:t>
            </a:r>
            <a:r>
              <a:rPr lang="en-US">
                <a:ea typeface="Calibri"/>
                <a:cs typeface="Calibri"/>
              </a:rPr>
              <a:t> Project:</a:t>
            </a:r>
            <a:r>
              <a:rPr lang="en-US">
                <a:ea typeface="+mn-lt"/>
                <a:cs typeface="+mn-lt"/>
              </a:rPr>
              <a:t> </a:t>
            </a:r>
            <a:r>
              <a:rPr lang="en-US">
                <a:ea typeface="+mn-lt"/>
                <a:cs typeface="+mn-lt"/>
                <a:hlinkClick r:id="rId5"/>
              </a:rPr>
              <a:t>Dead Birds · iNaturalist</a:t>
            </a:r>
            <a:endParaRPr lang="en-US" sz="1100">
              <a:solidFill>
                <a:srgbClr val="1155CC"/>
              </a:solidFill>
              <a:latin typeface="Arial"/>
              <a:ea typeface="+mn-lt"/>
              <a:cs typeface="Arial"/>
            </a:endParaRPr>
          </a:p>
        </p:txBody>
      </p:sp>
      <p:pic>
        <p:nvPicPr>
          <p:cNvPr id="21" name="Graphic 20" descr="Open book with solid fill">
            <a:extLst>
              <a:ext uri="{FF2B5EF4-FFF2-40B4-BE49-F238E27FC236}">
                <a16:creationId xmlns:a16="http://schemas.microsoft.com/office/drawing/2014/main" id="{04290A7B-97C3-26EB-B13D-A1BD1EC51F1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284720" y="1356360"/>
            <a:ext cx="3180080" cy="3180080"/>
          </a:xfrm>
          <a:prstGeom prst="rect">
            <a:avLst/>
          </a:prstGeom>
        </p:spPr>
      </p:pic>
      <p:sp>
        <p:nvSpPr>
          <p:cNvPr id="23" name="Content Placeholder 2">
            <a:extLst>
              <a:ext uri="{FF2B5EF4-FFF2-40B4-BE49-F238E27FC236}">
                <a16:creationId xmlns:a16="http://schemas.microsoft.com/office/drawing/2014/main" id="{28F5FA43-2894-4B10-DD5A-21580AC283CB}"/>
              </a:ext>
            </a:extLst>
          </p:cNvPr>
          <p:cNvSpPr txBox="1">
            <a:spLocks/>
          </p:cNvSpPr>
          <p:nvPr/>
        </p:nvSpPr>
        <p:spPr>
          <a:xfrm>
            <a:off x="5909310" y="4895532"/>
            <a:ext cx="5933440" cy="141509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r>
              <a:rPr lang="en-US">
                <a:ea typeface="+mn-lt"/>
                <a:cs typeface="+mn-lt"/>
              </a:rPr>
              <a:t>Link to column header information:  </a:t>
            </a:r>
            <a:endParaRPr lang="en-US" sz="1100">
              <a:solidFill>
                <a:srgbClr val="1155CC"/>
              </a:solidFill>
              <a:latin typeface="Arial"/>
              <a:ea typeface="+mn-lt"/>
              <a:cs typeface="Arial"/>
            </a:endParaRPr>
          </a:p>
          <a:p>
            <a:pPr marL="0" indent="0">
              <a:buNone/>
            </a:pPr>
            <a:r>
              <a:rPr lang="en-US">
                <a:ea typeface="+mn-lt"/>
                <a:cs typeface="+mn-lt"/>
                <a:hlinkClick r:id="rId8"/>
              </a:rPr>
              <a:t>Terminology · iNaturalist</a:t>
            </a:r>
            <a:r>
              <a:rPr lang="en-US">
                <a:ea typeface="+mn-lt"/>
                <a:cs typeface="+mn-lt"/>
              </a:rPr>
              <a:t> </a:t>
            </a:r>
            <a:endParaRPr lang="en-US" sz="1100">
              <a:solidFill>
                <a:srgbClr val="1155CC"/>
              </a:solidFill>
              <a:latin typeface="Arial"/>
              <a:ea typeface="+mn-lt"/>
              <a:cs typeface="Arial"/>
            </a:endParaRPr>
          </a:p>
        </p:txBody>
      </p:sp>
    </p:spTree>
    <p:extLst>
      <p:ext uri="{BB962C8B-B14F-4D97-AF65-F5344CB8AC3E}">
        <p14:creationId xmlns:p14="http://schemas.microsoft.com/office/powerpoint/2010/main" val="30700120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8C506A-542A-46A7-3092-4478C9EFC43B}"/>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87135C46-D429-4BF4-2FE7-9120E1C364C1}"/>
              </a:ext>
            </a:extLst>
          </p:cNvPr>
          <p:cNvPicPr>
            <a:picLocks noChangeAspect="1"/>
          </p:cNvPicPr>
          <p:nvPr/>
        </p:nvPicPr>
        <p:blipFill>
          <a:blip r:embed="rId3"/>
          <a:srcRect l="74332" t="1484" r="297" b="39911"/>
          <a:stretch/>
        </p:blipFill>
        <p:spPr>
          <a:xfrm>
            <a:off x="-22608" y="-5959"/>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4DDD09CA-2E69-662F-5944-FFB26FAA99BB}"/>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09F6B95B-E01C-56FA-7B5E-3F5EDFB7255E}"/>
              </a:ext>
            </a:extLst>
          </p:cNvPr>
          <p:cNvPicPr>
            <a:picLocks noChangeAspect="1"/>
          </p:cNvPicPr>
          <p:nvPr/>
        </p:nvPicPr>
        <p:blipFill>
          <a:blip r:embed="rId3"/>
          <a:srcRect l="74332" t="1484" r="297" b="39911"/>
          <a:stretch/>
        </p:blipFill>
        <p:spPr>
          <a:xfrm>
            <a:off x="1154191" y="0"/>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294314E8-3269-DE59-F433-680DED9443D2}"/>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9F06863D-EFBD-B2F3-0033-F9C7EC38E857}"/>
              </a:ext>
            </a:extLst>
          </p:cNvPr>
          <p:cNvPicPr>
            <a:picLocks noChangeAspect="1"/>
          </p:cNvPicPr>
          <p:nvPr/>
        </p:nvPicPr>
        <p:blipFill>
          <a:blip r:embed="rId3"/>
          <a:srcRect l="74332" t="1484" r="297" b="39911"/>
          <a:stretch/>
        </p:blipFill>
        <p:spPr>
          <a:xfrm>
            <a:off x="8679088" y="0"/>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0E6F60AF-186A-398D-5C00-3DA30A75EF4C}"/>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7D2D1ED8-2D9C-E4AB-06ED-4525ED325C59}"/>
              </a:ext>
            </a:extLst>
          </p:cNvPr>
          <p:cNvPicPr>
            <a:picLocks noChangeAspect="1"/>
          </p:cNvPicPr>
          <p:nvPr/>
        </p:nvPicPr>
        <p:blipFill>
          <a:blip r:embed="rId3"/>
          <a:srcRect l="74332" t="1484" r="297" b="39911"/>
          <a:stretch/>
        </p:blipFill>
        <p:spPr>
          <a:xfrm>
            <a:off x="2733153" y="-1627"/>
            <a:ext cx="203463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28943BA3-EC53-1E24-F499-FA7A4BD855ED}"/>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A004D2E1-B69D-2BEA-D2C1-A7AE29BAAE68}"/>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A93EA4C4-7818-C158-BF23-4553C7EF24C3}"/>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4" name="Title 1">
            <a:extLst>
              <a:ext uri="{FF2B5EF4-FFF2-40B4-BE49-F238E27FC236}">
                <a16:creationId xmlns:a16="http://schemas.microsoft.com/office/drawing/2014/main" id="{2F87D12D-A622-B66A-0859-491E3C4E04A2}"/>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2">
                    <a:lumMod val="50000"/>
                  </a:schemeClr>
                </a:solidFill>
              </a:rPr>
              <a:t>Links and Contact</a:t>
            </a:r>
          </a:p>
        </p:txBody>
      </p:sp>
      <p:pic>
        <p:nvPicPr>
          <p:cNvPr id="16" name="Content Placeholder 4">
            <a:extLst>
              <a:ext uri="{FF2B5EF4-FFF2-40B4-BE49-F238E27FC236}">
                <a16:creationId xmlns:a16="http://schemas.microsoft.com/office/drawing/2014/main" id="{69CF288F-6620-C2A9-3DF6-A2C9F1034F51}"/>
              </a:ext>
            </a:extLst>
          </p:cNvPr>
          <p:cNvPicPr>
            <a:picLocks noChangeAspect="1"/>
          </p:cNvPicPr>
          <p:nvPr/>
        </p:nvPicPr>
        <p:blipFill>
          <a:blip r:embed="rId4"/>
          <a:stretch>
            <a:fillRect/>
          </a:stretch>
        </p:blipFill>
        <p:spPr>
          <a:xfrm>
            <a:off x="3940503" y="1407318"/>
            <a:ext cx="4043363" cy="4043363"/>
          </a:xfrm>
          <a:prstGeom prst="rect">
            <a:avLst/>
          </a:prstGeom>
        </p:spPr>
      </p:pic>
      <p:sp>
        <p:nvSpPr>
          <p:cNvPr id="5" name="TextBox 4">
            <a:extLst>
              <a:ext uri="{FF2B5EF4-FFF2-40B4-BE49-F238E27FC236}">
                <a16:creationId xmlns:a16="http://schemas.microsoft.com/office/drawing/2014/main" id="{04873A0F-B8EA-D01A-8F10-793E7045A45A}"/>
              </a:ext>
            </a:extLst>
          </p:cNvPr>
          <p:cNvSpPr txBox="1"/>
          <p:nvPr/>
        </p:nvSpPr>
        <p:spPr>
          <a:xfrm>
            <a:off x="370635" y="2377636"/>
            <a:ext cx="2943922" cy="923330"/>
          </a:xfrm>
          <a:prstGeom prst="rect">
            <a:avLst/>
          </a:prstGeom>
          <a:noFill/>
        </p:spPr>
        <p:txBody>
          <a:bodyPr wrap="square" rtlCol="0">
            <a:spAutoFit/>
          </a:bodyPr>
          <a:lstStyle/>
          <a:p>
            <a:r>
              <a:rPr lang="en-US" dirty="0"/>
              <a:t>Victoria Cusimano</a:t>
            </a:r>
          </a:p>
          <a:p>
            <a:endParaRPr lang="en-US" dirty="0"/>
          </a:p>
          <a:p>
            <a:r>
              <a:rPr lang="en-US" dirty="0">
                <a:hlinkClick r:id="rId5"/>
              </a:rPr>
              <a:t>Link for Victoria's Github</a:t>
            </a:r>
            <a:endParaRPr lang="en-US" dirty="0"/>
          </a:p>
        </p:txBody>
      </p:sp>
      <p:sp>
        <p:nvSpPr>
          <p:cNvPr id="12" name="TextBox 11">
            <a:extLst>
              <a:ext uri="{FF2B5EF4-FFF2-40B4-BE49-F238E27FC236}">
                <a16:creationId xmlns:a16="http://schemas.microsoft.com/office/drawing/2014/main" id="{12E45B6B-428F-4F79-6096-3BBCB8014248}"/>
              </a:ext>
            </a:extLst>
          </p:cNvPr>
          <p:cNvSpPr txBox="1"/>
          <p:nvPr/>
        </p:nvSpPr>
        <p:spPr>
          <a:xfrm>
            <a:off x="8679102" y="2380438"/>
            <a:ext cx="2210536" cy="923330"/>
          </a:xfrm>
          <a:prstGeom prst="rect">
            <a:avLst/>
          </a:prstGeom>
          <a:noFill/>
        </p:spPr>
        <p:txBody>
          <a:bodyPr wrap="square" lIns="91440" tIns="45720" rIns="91440" bIns="45720" rtlCol="0" anchor="t">
            <a:spAutoFit/>
          </a:bodyPr>
          <a:lstStyle/>
          <a:p>
            <a:r>
              <a:rPr lang="en-US"/>
              <a:t>Dan Iovino</a:t>
            </a:r>
          </a:p>
          <a:p>
            <a:endParaRPr lang="en-US">
              <a:ea typeface="Calibri"/>
              <a:cs typeface="Calibri"/>
            </a:endParaRPr>
          </a:p>
          <a:p>
            <a:r>
              <a:rPr lang="en-US">
                <a:ea typeface="+mn-lt"/>
                <a:cs typeface="+mn-lt"/>
                <a:hlinkClick r:id="rId6"/>
              </a:rPr>
              <a:t>Link for Dan's Github</a:t>
            </a:r>
            <a:r>
              <a:rPr lang="en-US">
                <a:ea typeface="+mn-lt"/>
                <a:cs typeface="+mn-lt"/>
              </a:rPr>
              <a:t> </a:t>
            </a:r>
            <a:endParaRPr lang="en-US"/>
          </a:p>
        </p:txBody>
      </p:sp>
    </p:spTree>
    <p:extLst>
      <p:ext uri="{BB962C8B-B14F-4D97-AF65-F5344CB8AC3E}">
        <p14:creationId xmlns:p14="http://schemas.microsoft.com/office/powerpoint/2010/main" val="885900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86A2FB-451A-EAEE-BB30-E73B715FB93F}"/>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A87BFE9B-E481-2D16-482D-F53DC0EF7C68}"/>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6BC7C11B-9204-728A-D10C-27BC7E7FAC21}"/>
              </a:ext>
            </a:extLst>
          </p:cNvPr>
          <p:cNvPicPr>
            <a:picLocks noChangeAspect="1"/>
          </p:cNvPicPr>
          <p:nvPr/>
        </p:nvPicPr>
        <p:blipFill>
          <a:blip r:embed="rId3"/>
          <a:srcRect l="74332" t="1484" r="297" b="39911"/>
          <a:stretch/>
        </p:blipFill>
        <p:spPr>
          <a:xfrm>
            <a:off x="10362358" y="679"/>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E90CC365-6101-3528-5758-C0436798CCBE}"/>
              </a:ext>
            </a:extLst>
          </p:cNvPr>
          <p:cNvPicPr>
            <a:picLocks noChangeAspect="1"/>
          </p:cNvPicPr>
          <p:nvPr/>
        </p:nvPicPr>
        <p:blipFill>
          <a:blip r:embed="rId3"/>
          <a:srcRect l="74332" t="1484" r="297" b="39911"/>
          <a:stretch/>
        </p:blipFill>
        <p:spPr>
          <a:xfrm>
            <a:off x="1130486" y="-21048"/>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E0AEEE02-07AF-C5CA-BDD1-6ED0B08B8C4A}"/>
              </a:ext>
            </a:extLst>
          </p:cNvPr>
          <p:cNvPicPr>
            <a:picLocks noChangeAspect="1"/>
          </p:cNvPicPr>
          <p:nvPr/>
        </p:nvPicPr>
        <p:blipFill>
          <a:blip r:embed="rId3"/>
          <a:srcRect l="74332" t="1484" r="297" b="39911"/>
          <a:stretch/>
        </p:blipFill>
        <p:spPr>
          <a:xfrm>
            <a:off x="9526795" y="-2104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943D2485-F814-88DB-F5C1-9E8CFC36AD36}"/>
              </a:ext>
            </a:extLst>
          </p:cNvPr>
          <p:cNvPicPr>
            <a:picLocks noChangeAspect="1"/>
          </p:cNvPicPr>
          <p:nvPr/>
        </p:nvPicPr>
        <p:blipFill>
          <a:blip r:embed="rId3"/>
          <a:srcRect l="74332" t="1484" r="297" b="39911"/>
          <a:stretch/>
        </p:blipFill>
        <p:spPr>
          <a:xfrm>
            <a:off x="8666340" y="-10184"/>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2367CC32-353A-551C-B7C5-E08F21863F2D}"/>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7D70DEAE-18D6-E5A9-8EBB-9B5640001A81}"/>
              </a:ext>
            </a:extLst>
          </p:cNvPr>
          <p:cNvPicPr>
            <a:picLocks noChangeAspect="1"/>
          </p:cNvPicPr>
          <p:nvPr/>
        </p:nvPicPr>
        <p:blipFill>
          <a:blip r:embed="rId3"/>
          <a:srcRect l="74332" t="1484" r="297" b="39911"/>
          <a:stretch/>
        </p:blipFill>
        <p:spPr>
          <a:xfrm>
            <a:off x="2700694" y="-10182"/>
            <a:ext cx="203463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3F8A4C09-F614-2FF2-E2DC-B9E40CD5EB36}"/>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8330137D-C9DD-97ED-BD61-DEBFC8083DCC}"/>
              </a:ext>
            </a:extLst>
          </p:cNvPr>
          <p:cNvPicPr>
            <a:picLocks noChangeAspect="1"/>
          </p:cNvPicPr>
          <p:nvPr/>
        </p:nvPicPr>
        <p:blipFill>
          <a:blip r:embed="rId3"/>
          <a:srcRect l="74332" t="1484" r="297" b="39911"/>
          <a:stretch/>
        </p:blipFill>
        <p:spPr>
          <a:xfrm>
            <a:off x="5957312" y="-10183"/>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D6324D57-0494-502D-50A8-917882FDB3FE}"/>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2" name="Title 3">
            <a:extLst>
              <a:ext uri="{FF2B5EF4-FFF2-40B4-BE49-F238E27FC236}">
                <a16:creationId xmlns:a16="http://schemas.microsoft.com/office/drawing/2014/main" id="{DA87F181-CF51-F441-E4B1-04A69B13B489}"/>
              </a:ext>
            </a:extLst>
          </p:cNvPr>
          <p:cNvSpPr txBox="1">
            <a:spLocks/>
          </p:cNvSpPr>
          <p:nvPr/>
        </p:nvSpPr>
        <p:spPr>
          <a:xfrm>
            <a:off x="1789043" y="2226711"/>
            <a:ext cx="9144000" cy="120594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b="1" dirty="0">
                <a:solidFill>
                  <a:schemeClr val="accent6">
                    <a:lumMod val="50000"/>
                  </a:schemeClr>
                </a:solidFill>
              </a:rPr>
              <a:t>Questions for Investors??</a:t>
            </a:r>
            <a:endParaRPr lang="en-US" sz="6600" b="1" dirty="0">
              <a:solidFill>
                <a:schemeClr val="accent6">
                  <a:lumMod val="50000"/>
                </a:schemeClr>
              </a:solidFill>
              <a:ea typeface="Calibri Light"/>
              <a:cs typeface="Calibri Light"/>
            </a:endParaRPr>
          </a:p>
        </p:txBody>
      </p:sp>
      <p:sp>
        <p:nvSpPr>
          <p:cNvPr id="17" name="Subtitle 4">
            <a:extLst>
              <a:ext uri="{FF2B5EF4-FFF2-40B4-BE49-F238E27FC236}">
                <a16:creationId xmlns:a16="http://schemas.microsoft.com/office/drawing/2014/main" id="{F9F002B3-800A-C821-553E-12E3EFAADD3D}"/>
              </a:ext>
            </a:extLst>
          </p:cNvPr>
          <p:cNvSpPr txBox="1">
            <a:spLocks/>
          </p:cNvSpPr>
          <p:nvPr/>
        </p:nvSpPr>
        <p:spPr>
          <a:xfrm>
            <a:off x="1524000" y="3425342"/>
            <a:ext cx="9144000" cy="16557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endParaRPr lang="en-US">
              <a:solidFill>
                <a:schemeClr val="accent6">
                  <a:lumMod val="49000"/>
                </a:schemeClr>
              </a:solidFill>
            </a:endParaRPr>
          </a:p>
          <a:p>
            <a:pPr marL="0" indent="0" algn="ctr">
              <a:buNone/>
            </a:pPr>
            <a:r>
              <a:rPr lang="en-US" sz="3500">
                <a:solidFill>
                  <a:schemeClr val="accent6">
                    <a:lumMod val="49000"/>
                  </a:schemeClr>
                </a:solidFill>
                <a:ea typeface="Calibri"/>
                <a:cs typeface="Calibri"/>
              </a:rPr>
              <a:t>($$$$$$$)</a:t>
            </a:r>
          </a:p>
        </p:txBody>
      </p:sp>
      <p:pic>
        <p:nvPicPr>
          <p:cNvPr id="5" name="Graphic 4" descr="Dollar with solid fill">
            <a:extLst>
              <a:ext uri="{FF2B5EF4-FFF2-40B4-BE49-F238E27FC236}">
                <a16:creationId xmlns:a16="http://schemas.microsoft.com/office/drawing/2014/main" id="{1BDF9D7A-717D-79E0-F6E7-D9313DB8F63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65426" y="2332649"/>
            <a:ext cx="914400" cy="914400"/>
          </a:xfrm>
          <a:prstGeom prst="rect">
            <a:avLst/>
          </a:prstGeom>
        </p:spPr>
      </p:pic>
      <p:pic>
        <p:nvPicPr>
          <p:cNvPr id="14" name="Graphic 13" descr="Dollar with solid fill">
            <a:extLst>
              <a:ext uri="{FF2B5EF4-FFF2-40B4-BE49-F238E27FC236}">
                <a16:creationId xmlns:a16="http://schemas.microsoft.com/office/drawing/2014/main" id="{06493BEB-0505-35D9-1677-62CEC44FCA0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818900" y="2224405"/>
            <a:ext cx="914400" cy="914400"/>
          </a:xfrm>
          <a:prstGeom prst="rect">
            <a:avLst/>
          </a:prstGeom>
        </p:spPr>
      </p:pic>
    </p:spTree>
    <p:extLst>
      <p:ext uri="{BB962C8B-B14F-4D97-AF65-F5344CB8AC3E}">
        <p14:creationId xmlns:p14="http://schemas.microsoft.com/office/powerpoint/2010/main" val="39032203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226512-029D-B8E8-00B7-71C73D45D96A}"/>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B0608260-ED07-3F08-4EE9-F3623F2040AE}"/>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23DE2177-4031-688C-7EBE-D6684494BD73}"/>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460E3095-28E5-AEB2-2602-ECC2B3622CE5}"/>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8AA413E2-89DB-2FAD-0E35-C62C9EEEE899}"/>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81DE6998-CBFF-B562-7718-2E255D4E0214}"/>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C83CE49A-DE73-8151-863D-C64A3F928623}"/>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8E12E0C5-FED1-849D-5850-EC7B61EE85FA}"/>
              </a:ext>
            </a:extLst>
          </p:cNvPr>
          <p:cNvPicPr>
            <a:picLocks noChangeAspect="1"/>
          </p:cNvPicPr>
          <p:nvPr/>
        </p:nvPicPr>
        <p:blipFill>
          <a:blip r:embed="rId3"/>
          <a:srcRect l="74332" t="1484" r="297" b="39911"/>
          <a:stretch/>
        </p:blipFill>
        <p:spPr>
          <a:xfrm>
            <a:off x="2865895" y="-3175"/>
            <a:ext cx="1754368" cy="6504526"/>
          </a:xfrm>
          <a:prstGeom prst="rect">
            <a:avLst/>
          </a:prstGeom>
        </p:spPr>
      </p:pic>
      <p:pic>
        <p:nvPicPr>
          <p:cNvPr id="3" name="Picture 2" descr="A bird on a window&#10;&#10;AI-generated content may be incorrect.">
            <a:extLst>
              <a:ext uri="{FF2B5EF4-FFF2-40B4-BE49-F238E27FC236}">
                <a16:creationId xmlns:a16="http://schemas.microsoft.com/office/drawing/2014/main" id="{C48CB6AD-145B-03A5-80FE-20F5D56E7849}"/>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521AA0C7-944E-7571-8C53-F89572D87BC2}"/>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09D9DE47-A6D5-A82D-BBB7-D93F20BBD5CB}"/>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5" name="Title 1">
            <a:extLst>
              <a:ext uri="{FF2B5EF4-FFF2-40B4-BE49-F238E27FC236}">
                <a16:creationId xmlns:a16="http://schemas.microsoft.com/office/drawing/2014/main" id="{C740D746-9AF0-AC58-C40A-6128373630DF}"/>
              </a:ext>
            </a:extLst>
          </p:cNvPr>
          <p:cNvSpPr txBox="1">
            <a:spLocks/>
          </p:cNvSpPr>
          <p:nvPr/>
        </p:nvSpPr>
        <p:spPr>
          <a:xfrm>
            <a:off x="838200" y="365125"/>
            <a:ext cx="10515600"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chemeClr val="accent2">
                    <a:lumMod val="50000"/>
                  </a:schemeClr>
                </a:solidFill>
              </a:rPr>
              <a:t>MISSION STATEMENT</a:t>
            </a:r>
            <a:endParaRPr lang="en-US" b="1" dirty="0">
              <a:solidFill>
                <a:schemeClr val="accent2">
                  <a:lumMod val="50000"/>
                </a:schemeClr>
              </a:solidFill>
              <a:ea typeface="Calibri Light"/>
              <a:cs typeface="Calibri Light"/>
            </a:endParaRPr>
          </a:p>
        </p:txBody>
      </p:sp>
      <p:pic>
        <p:nvPicPr>
          <p:cNvPr id="16" name="Graphic 15" descr="Sparrow with solid fill">
            <a:extLst>
              <a:ext uri="{FF2B5EF4-FFF2-40B4-BE49-F238E27FC236}">
                <a16:creationId xmlns:a16="http://schemas.microsoft.com/office/drawing/2014/main" id="{AFE139F3-70B6-6EA1-1051-4122D8FBEC8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75131" y="125916"/>
            <a:ext cx="914400" cy="914400"/>
          </a:xfrm>
          <a:prstGeom prst="rect">
            <a:avLst/>
          </a:prstGeom>
        </p:spPr>
      </p:pic>
      <p:pic>
        <p:nvPicPr>
          <p:cNvPr id="19" name="Graphic 18" descr="Sparrow with solid fill">
            <a:extLst>
              <a:ext uri="{FF2B5EF4-FFF2-40B4-BE49-F238E27FC236}">
                <a16:creationId xmlns:a16="http://schemas.microsoft.com/office/drawing/2014/main" id="{906779C4-230D-AB8A-5549-1B4EDA24D8F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flipH="1">
            <a:off x="2573380" y="125916"/>
            <a:ext cx="954656" cy="914400"/>
          </a:xfrm>
          <a:prstGeom prst="rect">
            <a:avLst/>
          </a:prstGeom>
        </p:spPr>
      </p:pic>
      <p:sp>
        <p:nvSpPr>
          <p:cNvPr id="21" name="Content Placeholder 2">
            <a:extLst>
              <a:ext uri="{FF2B5EF4-FFF2-40B4-BE49-F238E27FC236}">
                <a16:creationId xmlns:a16="http://schemas.microsoft.com/office/drawing/2014/main" id="{11E51303-913E-82E7-69B1-9EF799D0CCF6}"/>
              </a:ext>
            </a:extLst>
          </p:cNvPr>
          <p:cNvSpPr txBox="1">
            <a:spLocks/>
          </p:cNvSpPr>
          <p:nvPr/>
        </p:nvSpPr>
        <p:spPr>
          <a:xfrm>
            <a:off x="838200" y="1825625"/>
            <a:ext cx="10515600"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solidFill>
                  <a:schemeClr val="accent6">
                    <a:lumMod val="50000"/>
                  </a:schemeClr>
                </a:solidFill>
              </a:rPr>
              <a:t>We strive for a world where birds can recognize windows from a safe and respectful distance through thoughtful window design. Bird Barrier Solutions is committed to changing hazardous structures, collecting comprehensive data on bird-window collisions, and collaborating with architects and developers to create bird-friendly environments that respect both human needs and bird safety.</a:t>
            </a:r>
            <a:endParaRPr lang="en-US" dirty="0">
              <a:solidFill>
                <a:schemeClr val="accent6">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69578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601CD4-9B56-6D0B-F56A-0287F6AC778D}"/>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F880DE09-7DD7-E290-4FCF-E43227BFF41B}"/>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74B4482E-1306-4EDF-F679-87FBF48A1AE7}"/>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F4CEF792-2A25-EB46-A70A-1EDC01A460C7}"/>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D05B70A3-E910-9B6C-1E55-E5DDC28D5397}"/>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4D95E8A3-A4B0-09B0-0D97-3C7C87F8323F}"/>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379C58A0-9399-A1A2-D5A7-304046F28261}"/>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D20E33D9-D327-8EA6-7BDF-60A45E30C56E}"/>
              </a:ext>
            </a:extLst>
          </p:cNvPr>
          <p:cNvPicPr>
            <a:picLocks noChangeAspect="1"/>
          </p:cNvPicPr>
          <p:nvPr/>
        </p:nvPicPr>
        <p:blipFill>
          <a:blip r:embed="rId3"/>
          <a:srcRect l="74332" t="1484" r="297" b="39911"/>
          <a:stretch/>
        </p:blipFill>
        <p:spPr>
          <a:xfrm>
            <a:off x="2782423" y="0"/>
            <a:ext cx="185175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90A54950-90DE-5FE6-BEF8-AF3968419EE6}"/>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52112D02-13DB-2F8E-119F-F9C03E7C0A4C}"/>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9B2C6592-9A95-CC0C-B517-0532D322740D}"/>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2" name="Title 3">
            <a:extLst>
              <a:ext uri="{FF2B5EF4-FFF2-40B4-BE49-F238E27FC236}">
                <a16:creationId xmlns:a16="http://schemas.microsoft.com/office/drawing/2014/main" id="{B0A63A99-D87B-D54B-AFDA-DA72B3BEFF15}"/>
              </a:ext>
            </a:extLst>
          </p:cNvPr>
          <p:cNvSpPr txBox="1">
            <a:spLocks/>
          </p:cNvSpPr>
          <p:nvPr/>
        </p:nvSpPr>
        <p:spPr>
          <a:xfrm>
            <a:off x="332231" y="1037797"/>
            <a:ext cx="3932237" cy="1600200"/>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solidFill>
                  <a:schemeClr val="accent2">
                    <a:lumMod val="50000"/>
                  </a:schemeClr>
                </a:solidFill>
              </a:rPr>
              <a:t>Background Information</a:t>
            </a:r>
            <a:endParaRPr lang="en-US" b="1">
              <a:solidFill>
                <a:schemeClr val="accent2">
                  <a:lumMod val="50000"/>
                </a:schemeClr>
              </a:solidFill>
              <a:ea typeface="Calibri Light"/>
              <a:cs typeface="Calibri Light"/>
            </a:endParaRPr>
          </a:p>
        </p:txBody>
      </p:sp>
      <p:pic>
        <p:nvPicPr>
          <p:cNvPr id="17" name="Picture 16" descr="A large building with a lawn and grass&#10;&#10;AI-generated content may be incorrect.">
            <a:extLst>
              <a:ext uri="{FF2B5EF4-FFF2-40B4-BE49-F238E27FC236}">
                <a16:creationId xmlns:a16="http://schemas.microsoft.com/office/drawing/2014/main" id="{E2B55BA2-109C-657D-0666-7C46BA54D7FB}"/>
              </a:ext>
            </a:extLst>
          </p:cNvPr>
          <p:cNvPicPr>
            <a:picLocks noChangeAspect="1"/>
          </p:cNvPicPr>
          <p:nvPr/>
        </p:nvPicPr>
        <p:blipFill>
          <a:blip r:embed="rId4"/>
          <a:stretch>
            <a:fillRect/>
          </a:stretch>
        </p:blipFill>
        <p:spPr>
          <a:xfrm>
            <a:off x="4267467" y="969088"/>
            <a:ext cx="7407293" cy="4932386"/>
          </a:xfrm>
          <a:prstGeom prst="rect">
            <a:avLst/>
          </a:prstGeom>
        </p:spPr>
      </p:pic>
      <p:sp>
        <p:nvSpPr>
          <p:cNvPr id="20" name="Text Placeholder 5">
            <a:extLst>
              <a:ext uri="{FF2B5EF4-FFF2-40B4-BE49-F238E27FC236}">
                <a16:creationId xmlns:a16="http://schemas.microsoft.com/office/drawing/2014/main" id="{E61ECCFC-6049-BCD9-7FEC-033D5197C6C8}"/>
              </a:ext>
            </a:extLst>
          </p:cNvPr>
          <p:cNvSpPr txBox="1">
            <a:spLocks/>
          </p:cNvSpPr>
          <p:nvPr/>
        </p:nvSpPr>
        <p:spPr>
          <a:xfrm>
            <a:off x="42103" y="1530418"/>
            <a:ext cx="3932237" cy="381158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solidFill>
                <a:srgbClr val="262626"/>
              </a:solidFill>
              <a:latin typeface="Arial" panose="020B0604020202020204" pitchFamily="34" charset="0"/>
            </a:endParaRPr>
          </a:p>
          <a:p>
            <a:endParaRPr lang="en-US">
              <a:solidFill>
                <a:srgbClr val="262626"/>
              </a:solidFill>
              <a:latin typeface="Arial" panose="020B0604020202020204" pitchFamily="34" charset="0"/>
            </a:endParaRPr>
          </a:p>
          <a:p>
            <a:r>
              <a:rPr lang="en-US" sz="1800">
                <a:solidFill>
                  <a:schemeClr val="accent6">
                    <a:lumMod val="50000"/>
                  </a:schemeClr>
                </a:solidFill>
                <a:latin typeface="Arial"/>
                <a:cs typeface="Arial"/>
              </a:rPr>
              <a:t>During our time in college, we noticed an epidemic of birds dying from flying into windows. The birds were unable to distinguish windows from the air, which then caused us to start Bird Barrier Solutions LLC to create a solution for birds to avoid catastrophic collision</a:t>
            </a:r>
          </a:p>
        </p:txBody>
      </p:sp>
      <p:pic>
        <p:nvPicPr>
          <p:cNvPr id="22" name="Graphic 21" descr="Owl with solid fill">
            <a:extLst>
              <a:ext uri="{FF2B5EF4-FFF2-40B4-BE49-F238E27FC236}">
                <a16:creationId xmlns:a16="http://schemas.microsoft.com/office/drawing/2014/main" id="{FEB3FF05-0D51-E395-2DCD-9CA261FDAEF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548" y="5942496"/>
            <a:ext cx="914400" cy="914400"/>
          </a:xfrm>
          <a:prstGeom prst="rect">
            <a:avLst/>
          </a:prstGeom>
        </p:spPr>
      </p:pic>
      <p:pic>
        <p:nvPicPr>
          <p:cNvPr id="25" name="Graphic 24" descr="Owl with solid fill">
            <a:extLst>
              <a:ext uri="{FF2B5EF4-FFF2-40B4-BE49-F238E27FC236}">
                <a16:creationId xmlns:a16="http://schemas.microsoft.com/office/drawing/2014/main" id="{1D8E92DA-C2D6-86EB-4564-4C16B40DD8B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304104" y="5942495"/>
            <a:ext cx="914400" cy="914400"/>
          </a:xfrm>
          <a:prstGeom prst="rect">
            <a:avLst/>
          </a:prstGeom>
        </p:spPr>
      </p:pic>
    </p:spTree>
    <p:extLst>
      <p:ext uri="{BB962C8B-B14F-4D97-AF65-F5344CB8AC3E}">
        <p14:creationId xmlns:p14="http://schemas.microsoft.com/office/powerpoint/2010/main" val="20514621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1105E6-5139-79C9-46F8-AFB7FA227E99}"/>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7A9960B2-4E6C-0AB8-4B61-BE43CD64CE2E}"/>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DA276EF9-CD80-24EE-4736-1A264ABBA775}"/>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B8C3FA62-8DCA-2BD1-1677-C3F70BB900E1}"/>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8D755E27-6089-0BD6-0A05-62C560C2D6A6}"/>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606F21DA-294F-A574-C891-2B075366DFDB}"/>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4E65C7B7-C2EE-123D-58FD-8CC09AE0A27C}"/>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511AD319-9C65-762C-B2F0-E4A9CF813513}"/>
              </a:ext>
            </a:extLst>
          </p:cNvPr>
          <p:cNvPicPr>
            <a:picLocks noChangeAspect="1"/>
          </p:cNvPicPr>
          <p:nvPr/>
        </p:nvPicPr>
        <p:blipFill>
          <a:blip r:embed="rId3"/>
          <a:srcRect l="74332" t="1484" r="297" b="39911"/>
          <a:stretch/>
        </p:blipFill>
        <p:spPr>
          <a:xfrm>
            <a:off x="2763633" y="-1627"/>
            <a:ext cx="187207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2833BA77-6AD6-0DDD-420B-893BB47468D3}"/>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3E2E9F7E-C023-B351-65C3-8B3910D8270D}"/>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594CB132-E936-F2F1-3B31-51BC2D76E65A}"/>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4" name="Title 1">
            <a:extLst>
              <a:ext uri="{FF2B5EF4-FFF2-40B4-BE49-F238E27FC236}">
                <a16:creationId xmlns:a16="http://schemas.microsoft.com/office/drawing/2014/main" id="{EC6D854D-C7C6-A095-8143-63E6617EA68B}"/>
              </a:ext>
            </a:extLst>
          </p:cNvPr>
          <p:cNvSpPr txBox="1">
            <a:spLocks/>
          </p:cNvSpPr>
          <p:nvPr/>
        </p:nvSpPr>
        <p:spPr>
          <a:xfrm>
            <a:off x="863600" y="365125"/>
            <a:ext cx="4025900" cy="7794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chemeClr val="accent6">
                    <a:lumMod val="50000"/>
                  </a:schemeClr>
                </a:solidFill>
              </a:rPr>
              <a:t>Data Gathering</a:t>
            </a:r>
            <a:endParaRPr lang="en-US" b="1" dirty="0">
              <a:solidFill>
                <a:schemeClr val="accent6">
                  <a:lumMod val="50000"/>
                </a:schemeClr>
              </a:solidFill>
              <a:ea typeface="Calibri Light"/>
              <a:cs typeface="Calibri Light"/>
            </a:endParaRPr>
          </a:p>
        </p:txBody>
      </p:sp>
      <p:pic>
        <p:nvPicPr>
          <p:cNvPr id="16" name="Picture 15" descr="A logo with green and black text&#10;&#10;AI-generated content may be incorrect.">
            <a:extLst>
              <a:ext uri="{FF2B5EF4-FFF2-40B4-BE49-F238E27FC236}">
                <a16:creationId xmlns:a16="http://schemas.microsoft.com/office/drawing/2014/main" id="{92144D59-275E-D315-85F9-CC21D2967F51}"/>
              </a:ext>
            </a:extLst>
          </p:cNvPr>
          <p:cNvPicPr>
            <a:picLocks noChangeAspect="1"/>
          </p:cNvPicPr>
          <p:nvPr/>
        </p:nvPicPr>
        <p:blipFill>
          <a:blip r:embed="rId4"/>
          <a:stretch>
            <a:fillRect/>
          </a:stretch>
        </p:blipFill>
        <p:spPr>
          <a:xfrm>
            <a:off x="8161586" y="194234"/>
            <a:ext cx="3674814" cy="1794343"/>
          </a:xfrm>
          <a:prstGeom prst="rect">
            <a:avLst/>
          </a:prstGeom>
        </p:spPr>
      </p:pic>
      <p:sp>
        <p:nvSpPr>
          <p:cNvPr id="19" name="Content Placeholder 5">
            <a:extLst>
              <a:ext uri="{FF2B5EF4-FFF2-40B4-BE49-F238E27FC236}">
                <a16:creationId xmlns:a16="http://schemas.microsoft.com/office/drawing/2014/main" id="{DB577B10-93A7-E162-4E50-958803380739}"/>
              </a:ext>
            </a:extLst>
          </p:cNvPr>
          <p:cNvSpPr txBox="1">
            <a:spLocks/>
          </p:cNvSpPr>
          <p:nvPr/>
        </p:nvSpPr>
        <p:spPr>
          <a:xfrm>
            <a:off x="762000" y="2003425"/>
            <a:ext cx="10515600"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solidFill>
                  <a:schemeClr val="accent2">
                    <a:lumMod val="50000"/>
                  </a:schemeClr>
                </a:solidFill>
                <a:latin typeface="Arial"/>
                <a:cs typeface="Arial"/>
              </a:rPr>
              <a:t>iNaturalist</a:t>
            </a:r>
            <a:r>
              <a:rPr lang="en-US" dirty="0">
                <a:solidFill>
                  <a:schemeClr val="accent2">
                    <a:lumMod val="50000"/>
                  </a:schemeClr>
                </a:solidFill>
                <a:latin typeface="Arial"/>
                <a:cs typeface="Arial"/>
              </a:rPr>
              <a:t> is a 501c3 non-profit organization that creates a citizen science platform where users contribute biodiversity observations by photograph or sound recording. </a:t>
            </a:r>
          </a:p>
          <a:p>
            <a:endParaRPr lang="en-US" dirty="0">
              <a:solidFill>
                <a:schemeClr val="accent2">
                  <a:lumMod val="50000"/>
                </a:schemeClr>
              </a:solidFill>
              <a:latin typeface="Arial" panose="020B0604020202020204" pitchFamily="34" charset="0"/>
            </a:endParaRPr>
          </a:p>
          <a:p>
            <a:r>
              <a:rPr lang="en-US" dirty="0">
                <a:solidFill>
                  <a:schemeClr val="accent2">
                    <a:lumMod val="50000"/>
                  </a:schemeClr>
                </a:solidFill>
                <a:latin typeface="Arial"/>
                <a:cs typeface="Arial"/>
              </a:rPr>
              <a:t>Observations may include the complete Linnaean classification, GPS locations, and dates. </a:t>
            </a:r>
          </a:p>
          <a:p>
            <a:pPr marL="0" indent="0">
              <a:buFont typeface="Arial" panose="020B0604020202020204" pitchFamily="34" charset="0"/>
              <a:buNone/>
            </a:pPr>
            <a:endParaRPr lang="en-US" sz="5400" dirty="0">
              <a:solidFill>
                <a:schemeClr val="accent2">
                  <a:lumMod val="50000"/>
                </a:schemeClr>
              </a:solidFill>
              <a:latin typeface="Arial" panose="020B0604020202020204" pitchFamily="34" charset="0"/>
            </a:endParaRPr>
          </a:p>
          <a:p>
            <a:r>
              <a:rPr lang="en-US" dirty="0">
                <a:solidFill>
                  <a:schemeClr val="accent2">
                    <a:lumMod val="50000"/>
                  </a:schemeClr>
                </a:solidFill>
                <a:latin typeface="Arial"/>
                <a:cs typeface="Arial"/>
              </a:rPr>
              <a:t>Crowd-sourced data to receive help with species identifications</a:t>
            </a:r>
            <a:endParaRPr lang="en-US" sz="5400" dirty="0">
              <a:solidFill>
                <a:schemeClr val="accent2">
                  <a:lumMod val="50000"/>
                </a:schemeClr>
              </a:solidFill>
              <a:latin typeface="Arial"/>
              <a:cs typeface="Arial"/>
            </a:endParaRPr>
          </a:p>
        </p:txBody>
      </p:sp>
    </p:spTree>
    <p:extLst>
      <p:ext uri="{BB962C8B-B14F-4D97-AF65-F5344CB8AC3E}">
        <p14:creationId xmlns:p14="http://schemas.microsoft.com/office/powerpoint/2010/main" val="3348745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D864B7-33F1-9FB3-FE45-2CF0E653D119}"/>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96545C0F-31F4-5349-25A3-EA79E1D9AF48}"/>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337A033D-11EB-C673-E2FC-172FDE322A5A}"/>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768C81FB-A85F-7B80-42B4-09C3CD865967}"/>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38CEB791-C9E6-4CEB-65B2-BFFE35473303}"/>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D8C7E23C-E332-6AAB-EB5C-9556975E2A21}"/>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3F6D5CCC-33BB-061D-20C8-C17935041965}"/>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4F79CEB1-03E3-05E7-53C2-816BB7B5BC7D}"/>
              </a:ext>
            </a:extLst>
          </p:cNvPr>
          <p:cNvPicPr>
            <a:picLocks noChangeAspect="1"/>
          </p:cNvPicPr>
          <p:nvPr/>
        </p:nvPicPr>
        <p:blipFill>
          <a:blip r:embed="rId3"/>
          <a:srcRect l="74332" t="1484" r="297" b="39911"/>
          <a:stretch/>
        </p:blipFill>
        <p:spPr>
          <a:xfrm>
            <a:off x="2621393" y="-1627"/>
            <a:ext cx="2003426"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53A2E1A7-8C35-4FBE-7397-D7B0E9F695CD}"/>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992B3662-4854-50E1-D194-B4FA94AAFC08}"/>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53ADCE4D-E5D7-536C-E1FE-222176C04FFE}"/>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2" name="Title 1">
            <a:extLst>
              <a:ext uri="{FF2B5EF4-FFF2-40B4-BE49-F238E27FC236}">
                <a16:creationId xmlns:a16="http://schemas.microsoft.com/office/drawing/2014/main" id="{98908544-02E3-955A-BF19-8D32759C2B8C}"/>
              </a:ext>
            </a:extLst>
          </p:cNvPr>
          <p:cNvSpPr txBox="1">
            <a:spLocks/>
          </p:cNvSpPr>
          <p:nvPr/>
        </p:nvSpPr>
        <p:spPr>
          <a:xfrm>
            <a:off x="838200" y="365125"/>
            <a:ext cx="10515600"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2">
                    <a:lumMod val="50000"/>
                  </a:schemeClr>
                </a:solidFill>
              </a:rPr>
              <a:t>Types of Data Collected:</a:t>
            </a:r>
            <a:endParaRPr lang="en-US" b="1" dirty="0">
              <a:solidFill>
                <a:schemeClr val="accent2">
                  <a:lumMod val="50000"/>
                </a:schemeClr>
              </a:solidFill>
              <a:ea typeface="Calibri Light"/>
              <a:cs typeface="Calibri Light"/>
            </a:endParaRPr>
          </a:p>
        </p:txBody>
      </p:sp>
      <p:sp>
        <p:nvSpPr>
          <p:cNvPr id="17" name="Content Placeholder 2">
            <a:extLst>
              <a:ext uri="{FF2B5EF4-FFF2-40B4-BE49-F238E27FC236}">
                <a16:creationId xmlns:a16="http://schemas.microsoft.com/office/drawing/2014/main" id="{C5D8E402-70FD-9ED6-84FB-70D70D57CD84}"/>
              </a:ext>
            </a:extLst>
          </p:cNvPr>
          <p:cNvSpPr txBox="1">
            <a:spLocks/>
          </p:cNvSpPr>
          <p:nvPr/>
        </p:nvSpPr>
        <p:spPr>
          <a:xfrm>
            <a:off x="838200" y="1825625"/>
            <a:ext cx="10515600" cy="4351338"/>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6">
                    <a:lumMod val="50000"/>
                  </a:schemeClr>
                </a:solidFill>
              </a:rPr>
              <a:t>Bird species information (species, taxonomy)</a:t>
            </a:r>
          </a:p>
          <a:p>
            <a:endParaRPr lang="en-US" dirty="0">
              <a:solidFill>
                <a:schemeClr val="accent6">
                  <a:lumMod val="50000"/>
                </a:schemeClr>
              </a:solidFill>
            </a:endParaRPr>
          </a:p>
          <a:p>
            <a:r>
              <a:rPr lang="en-US" dirty="0">
                <a:solidFill>
                  <a:schemeClr val="accent6">
                    <a:lumMod val="50000"/>
                  </a:schemeClr>
                </a:solidFill>
              </a:rPr>
              <a:t>Location data (GPS coordinates, place descriptions)</a:t>
            </a:r>
          </a:p>
          <a:p>
            <a:endParaRPr lang="en-US" dirty="0">
              <a:solidFill>
                <a:schemeClr val="accent6">
                  <a:lumMod val="50000"/>
                </a:schemeClr>
              </a:solidFill>
            </a:endParaRPr>
          </a:p>
          <a:p>
            <a:r>
              <a:rPr lang="en-US" dirty="0">
                <a:solidFill>
                  <a:schemeClr val="accent6">
                    <a:lumMod val="50000"/>
                  </a:schemeClr>
                </a:solidFill>
              </a:rPr>
              <a:t>Time information (date, time of day)</a:t>
            </a:r>
          </a:p>
          <a:p>
            <a:endParaRPr lang="en-US" dirty="0">
              <a:solidFill>
                <a:schemeClr val="accent6">
                  <a:lumMod val="50000"/>
                </a:schemeClr>
              </a:solidFill>
            </a:endParaRPr>
          </a:p>
          <a:p>
            <a:r>
              <a:rPr lang="en-US" dirty="0">
                <a:solidFill>
                  <a:schemeClr val="accent6">
                    <a:lumMod val="50000"/>
                  </a:schemeClr>
                </a:solidFill>
              </a:rPr>
              <a:t>Cause of death when identifiable</a:t>
            </a:r>
          </a:p>
          <a:p>
            <a:endParaRPr lang="en-US" dirty="0">
              <a:solidFill>
                <a:schemeClr val="accent6">
                  <a:lumMod val="50000"/>
                </a:schemeClr>
              </a:solidFill>
            </a:endParaRPr>
          </a:p>
          <a:p>
            <a:r>
              <a:rPr lang="en-US" dirty="0">
                <a:solidFill>
                  <a:schemeClr val="accent6">
                    <a:lumMod val="50000"/>
                  </a:schemeClr>
                </a:solidFill>
              </a:rPr>
              <a:t>Observer information (for verification)</a:t>
            </a:r>
          </a:p>
        </p:txBody>
      </p:sp>
    </p:spTree>
    <p:extLst>
      <p:ext uri="{BB962C8B-B14F-4D97-AF65-F5344CB8AC3E}">
        <p14:creationId xmlns:p14="http://schemas.microsoft.com/office/powerpoint/2010/main" val="1255542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0C786D-282B-9ABF-9B7D-AF778F64C98E}"/>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4F7904C9-3773-CF87-E945-A935E97389A6}"/>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8B8EAABD-E67F-17AC-718F-0AEC5EFD81BC}"/>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BD7C915C-04CC-07CE-DE3F-1A79ABD5692A}"/>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578126C4-D1D0-5952-DF15-DF864F237E91}"/>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C3F8E7B6-411F-92B2-6F34-D2F8ACFC5765}"/>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3173CFBC-19DF-0FD3-331F-E14427836339}"/>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9D5B1D56-8AF1-7E80-47A5-4EA7D10D0E34}"/>
              </a:ext>
            </a:extLst>
          </p:cNvPr>
          <p:cNvPicPr>
            <a:picLocks noChangeAspect="1"/>
          </p:cNvPicPr>
          <p:nvPr/>
        </p:nvPicPr>
        <p:blipFill>
          <a:blip r:embed="rId3"/>
          <a:srcRect l="74332" t="1484" r="297" b="39911"/>
          <a:stretch/>
        </p:blipFill>
        <p:spPr>
          <a:xfrm>
            <a:off x="2641442" y="-5959"/>
            <a:ext cx="203463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A8844756-2F7A-4FBF-71D6-36AFED8501DA}"/>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AB64894E-518E-4363-BC45-F9B650A5AB0C}"/>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7AB160FA-3DED-7BAB-F085-1FB1186AA10A}"/>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4" name="Title 1">
            <a:extLst>
              <a:ext uri="{FF2B5EF4-FFF2-40B4-BE49-F238E27FC236}">
                <a16:creationId xmlns:a16="http://schemas.microsoft.com/office/drawing/2014/main" id="{AE94D478-FB55-7FD4-59C5-E0DBCB028377}"/>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6">
                    <a:lumMod val="50000"/>
                  </a:schemeClr>
                </a:solidFill>
              </a:rPr>
              <a:t>Data ETL Pipeline</a:t>
            </a:r>
            <a:endParaRPr lang="en-US" dirty="0">
              <a:solidFill>
                <a:schemeClr val="accent6">
                  <a:lumMod val="50000"/>
                </a:schemeClr>
              </a:solidFill>
            </a:endParaRPr>
          </a:p>
        </p:txBody>
      </p:sp>
      <p:sp>
        <p:nvSpPr>
          <p:cNvPr id="16" name="TextBox 15">
            <a:extLst>
              <a:ext uri="{FF2B5EF4-FFF2-40B4-BE49-F238E27FC236}">
                <a16:creationId xmlns:a16="http://schemas.microsoft.com/office/drawing/2014/main" id="{9776ED09-51CB-7155-AC10-CFBA119DFBD2}"/>
              </a:ext>
            </a:extLst>
          </p:cNvPr>
          <p:cNvSpPr txBox="1"/>
          <p:nvPr/>
        </p:nvSpPr>
        <p:spPr>
          <a:xfrm>
            <a:off x="1130300" y="2451100"/>
            <a:ext cx="13843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Calibri"/>
                <a:cs typeface="Calibri"/>
              </a:rPr>
              <a:t>Data Source</a:t>
            </a:r>
          </a:p>
        </p:txBody>
      </p:sp>
      <p:sp>
        <p:nvSpPr>
          <p:cNvPr id="19" name="Rectangle: Rounded Corners 18">
            <a:extLst>
              <a:ext uri="{FF2B5EF4-FFF2-40B4-BE49-F238E27FC236}">
                <a16:creationId xmlns:a16="http://schemas.microsoft.com/office/drawing/2014/main" id="{0DDC792A-2B3B-9B82-197D-8FCE709B6B7A}"/>
              </a:ext>
            </a:extLst>
          </p:cNvPr>
          <p:cNvSpPr/>
          <p:nvPr/>
        </p:nvSpPr>
        <p:spPr>
          <a:xfrm>
            <a:off x="948978" y="2896916"/>
            <a:ext cx="1727832" cy="112157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err="1">
                <a:ea typeface="Calibri"/>
                <a:cs typeface="Calibri"/>
              </a:rPr>
              <a:t>INaturalist</a:t>
            </a:r>
            <a:r>
              <a:rPr lang="en-US">
                <a:ea typeface="Calibri"/>
                <a:cs typeface="Calibri"/>
              </a:rPr>
              <a:t> (Dead Bird Project)</a:t>
            </a:r>
            <a:endParaRPr lang="en-US"/>
          </a:p>
        </p:txBody>
      </p:sp>
      <p:sp>
        <p:nvSpPr>
          <p:cNvPr id="21" name="Arrow: Right 20">
            <a:extLst>
              <a:ext uri="{FF2B5EF4-FFF2-40B4-BE49-F238E27FC236}">
                <a16:creationId xmlns:a16="http://schemas.microsoft.com/office/drawing/2014/main" id="{B04591DC-0EF8-3038-1BA6-C5D9AE62AA1C}"/>
              </a:ext>
            </a:extLst>
          </p:cNvPr>
          <p:cNvSpPr/>
          <p:nvPr/>
        </p:nvSpPr>
        <p:spPr>
          <a:xfrm>
            <a:off x="2669960" y="2897349"/>
            <a:ext cx="1428093" cy="1064069"/>
          </a:xfrm>
          <a:prstGeom prst="rightArrow">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ECE7C3E3-5B03-CDE3-50B4-8D575CDCFE2D}"/>
              </a:ext>
            </a:extLst>
          </p:cNvPr>
          <p:cNvSpPr txBox="1"/>
          <p:nvPr/>
        </p:nvSpPr>
        <p:spPr>
          <a:xfrm>
            <a:off x="2313940" y="4135120"/>
            <a:ext cx="173736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ea typeface="Calibri"/>
                <a:cs typeface="Calibri"/>
              </a:rPr>
              <a:t>Extract Raw Data</a:t>
            </a:r>
          </a:p>
        </p:txBody>
      </p:sp>
      <p:sp>
        <p:nvSpPr>
          <p:cNvPr id="25" name="Rectangle: Rounded Corners 24">
            <a:extLst>
              <a:ext uri="{FF2B5EF4-FFF2-40B4-BE49-F238E27FC236}">
                <a16:creationId xmlns:a16="http://schemas.microsoft.com/office/drawing/2014/main" id="{F94C29ED-C388-F637-9D66-72D942713441}"/>
              </a:ext>
            </a:extLst>
          </p:cNvPr>
          <p:cNvSpPr/>
          <p:nvPr/>
        </p:nvSpPr>
        <p:spPr>
          <a:xfrm>
            <a:off x="4097619" y="2925669"/>
            <a:ext cx="1727832" cy="10640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err="1">
                <a:ea typeface="Calibri"/>
                <a:cs typeface="Calibri"/>
              </a:rPr>
              <a:t>Jupyter</a:t>
            </a:r>
            <a:r>
              <a:rPr lang="en-US">
                <a:ea typeface="Calibri"/>
                <a:cs typeface="Calibri"/>
              </a:rPr>
              <a:t> Notebook</a:t>
            </a:r>
            <a:endParaRPr lang="en-US"/>
          </a:p>
        </p:txBody>
      </p:sp>
      <p:sp>
        <p:nvSpPr>
          <p:cNvPr id="27" name="TextBox 26">
            <a:extLst>
              <a:ext uri="{FF2B5EF4-FFF2-40B4-BE49-F238E27FC236}">
                <a16:creationId xmlns:a16="http://schemas.microsoft.com/office/drawing/2014/main" id="{0DE5C3CF-1401-796D-BBC4-1B80E764644E}"/>
              </a:ext>
            </a:extLst>
          </p:cNvPr>
          <p:cNvSpPr txBox="1"/>
          <p:nvPr/>
        </p:nvSpPr>
        <p:spPr>
          <a:xfrm>
            <a:off x="4295139" y="2415540"/>
            <a:ext cx="15240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Calibri"/>
                <a:cs typeface="Calibri"/>
              </a:rPr>
              <a:t>Staging Area</a:t>
            </a:r>
            <a:endParaRPr lang="en-US"/>
          </a:p>
        </p:txBody>
      </p:sp>
      <p:sp>
        <p:nvSpPr>
          <p:cNvPr id="29" name="Arrow: Right 28">
            <a:extLst>
              <a:ext uri="{FF2B5EF4-FFF2-40B4-BE49-F238E27FC236}">
                <a16:creationId xmlns:a16="http://schemas.microsoft.com/office/drawing/2014/main" id="{E8F00715-61E4-A0B1-7C7C-DEB0DF3E4721}"/>
              </a:ext>
            </a:extLst>
          </p:cNvPr>
          <p:cNvSpPr/>
          <p:nvPr/>
        </p:nvSpPr>
        <p:spPr>
          <a:xfrm>
            <a:off x="5818601" y="2897349"/>
            <a:ext cx="1428093" cy="1064069"/>
          </a:xfrm>
          <a:prstGeom prst="rightArrow">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983FFB8B-A9CB-1297-4DA4-31195D2FB3B3}"/>
              </a:ext>
            </a:extLst>
          </p:cNvPr>
          <p:cNvSpPr txBox="1"/>
          <p:nvPr/>
        </p:nvSpPr>
        <p:spPr>
          <a:xfrm>
            <a:off x="5534660" y="4140199"/>
            <a:ext cx="152654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ea typeface="Calibri"/>
                <a:cs typeface="Calibri"/>
              </a:rPr>
              <a:t>Load Prepared Data</a:t>
            </a:r>
          </a:p>
        </p:txBody>
      </p:sp>
      <p:sp>
        <p:nvSpPr>
          <p:cNvPr id="33" name="Rectangle: Rounded Corners 32">
            <a:extLst>
              <a:ext uri="{FF2B5EF4-FFF2-40B4-BE49-F238E27FC236}">
                <a16:creationId xmlns:a16="http://schemas.microsoft.com/office/drawing/2014/main" id="{7C138771-04C9-5D09-9F2B-1280C42C4D1C}"/>
              </a:ext>
            </a:extLst>
          </p:cNvPr>
          <p:cNvSpPr/>
          <p:nvPr/>
        </p:nvSpPr>
        <p:spPr>
          <a:xfrm>
            <a:off x="7246261" y="2954424"/>
            <a:ext cx="1497794" cy="103531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SQL  Workbench</a:t>
            </a:r>
            <a:endParaRPr lang="en-US"/>
          </a:p>
        </p:txBody>
      </p:sp>
      <p:sp>
        <p:nvSpPr>
          <p:cNvPr id="35" name="TextBox 34">
            <a:extLst>
              <a:ext uri="{FF2B5EF4-FFF2-40B4-BE49-F238E27FC236}">
                <a16:creationId xmlns:a16="http://schemas.microsoft.com/office/drawing/2014/main" id="{67E28B8C-AAE7-CA28-CD77-15E7055AABD0}"/>
              </a:ext>
            </a:extLst>
          </p:cNvPr>
          <p:cNvSpPr txBox="1"/>
          <p:nvPr/>
        </p:nvSpPr>
        <p:spPr>
          <a:xfrm>
            <a:off x="7284720" y="2344420"/>
            <a:ext cx="1422400" cy="6666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ea typeface="Calibri"/>
                <a:cs typeface="Calibri"/>
              </a:rPr>
              <a:t>Data Warehouse</a:t>
            </a:r>
          </a:p>
        </p:txBody>
      </p:sp>
      <p:sp>
        <p:nvSpPr>
          <p:cNvPr id="37" name="Arrow: Right 36">
            <a:extLst>
              <a:ext uri="{FF2B5EF4-FFF2-40B4-BE49-F238E27FC236}">
                <a16:creationId xmlns:a16="http://schemas.microsoft.com/office/drawing/2014/main" id="{1CE36F72-8BE9-1E8C-3D12-64CFA75C285C}"/>
              </a:ext>
            </a:extLst>
          </p:cNvPr>
          <p:cNvSpPr/>
          <p:nvPr/>
        </p:nvSpPr>
        <p:spPr>
          <a:xfrm rot="19980000">
            <a:off x="8714585" y="2144742"/>
            <a:ext cx="1428093" cy="1064069"/>
          </a:xfrm>
          <a:prstGeom prst="rightArrow">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609C2682-3164-F4E8-2A10-01A9B4128935}"/>
              </a:ext>
            </a:extLst>
          </p:cNvPr>
          <p:cNvSpPr txBox="1"/>
          <p:nvPr/>
        </p:nvSpPr>
        <p:spPr>
          <a:xfrm>
            <a:off x="8544560" y="1529079"/>
            <a:ext cx="122174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Calibri"/>
                <a:cs typeface="Calibri"/>
              </a:rPr>
              <a:t>Server Backup</a:t>
            </a:r>
            <a:endParaRPr lang="en-US"/>
          </a:p>
        </p:txBody>
      </p:sp>
      <p:sp>
        <p:nvSpPr>
          <p:cNvPr id="41" name="Arrow: Right 40">
            <a:extLst>
              <a:ext uri="{FF2B5EF4-FFF2-40B4-BE49-F238E27FC236}">
                <a16:creationId xmlns:a16="http://schemas.microsoft.com/office/drawing/2014/main" id="{969AD45F-CA8B-FC89-A919-B9C6BAAC5C51}"/>
              </a:ext>
            </a:extLst>
          </p:cNvPr>
          <p:cNvSpPr/>
          <p:nvPr/>
        </p:nvSpPr>
        <p:spPr>
          <a:xfrm rot="1800000">
            <a:off x="8710367" y="3760757"/>
            <a:ext cx="1428093" cy="1064069"/>
          </a:xfrm>
          <a:prstGeom prst="rightArrow">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DA39859D-31F4-0563-B71D-56A085B4D489}"/>
              </a:ext>
            </a:extLst>
          </p:cNvPr>
          <p:cNvSpPr txBox="1"/>
          <p:nvPr/>
        </p:nvSpPr>
        <p:spPr>
          <a:xfrm>
            <a:off x="8608060" y="4922519"/>
            <a:ext cx="12954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ea typeface="Calibri"/>
                <a:cs typeface="Calibri"/>
              </a:rPr>
              <a:t>Analyze</a:t>
            </a:r>
            <a:endParaRPr lang="en-US"/>
          </a:p>
        </p:txBody>
      </p:sp>
      <p:pic>
        <p:nvPicPr>
          <p:cNvPr id="45" name="Graphic 44" descr="Bar chart with solid fill">
            <a:extLst>
              <a:ext uri="{FF2B5EF4-FFF2-40B4-BE49-F238E27FC236}">
                <a16:creationId xmlns:a16="http://schemas.microsoft.com/office/drawing/2014/main" id="{D7F68EBC-3B48-7AB4-DA8C-6F6AD5AEBE2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06000" y="4130040"/>
            <a:ext cx="1940560" cy="1950720"/>
          </a:xfrm>
          <a:prstGeom prst="rect">
            <a:avLst/>
          </a:prstGeom>
        </p:spPr>
      </p:pic>
      <p:sp>
        <p:nvSpPr>
          <p:cNvPr id="47" name="Rectangle: Rounded Corners 46">
            <a:extLst>
              <a:ext uri="{FF2B5EF4-FFF2-40B4-BE49-F238E27FC236}">
                <a16:creationId xmlns:a16="http://schemas.microsoft.com/office/drawing/2014/main" id="{EC928512-38A6-F80A-04DC-84C3C86C2185}"/>
              </a:ext>
            </a:extLst>
          </p:cNvPr>
          <p:cNvSpPr/>
          <p:nvPr/>
        </p:nvSpPr>
        <p:spPr>
          <a:xfrm>
            <a:off x="10122499" y="1533749"/>
            <a:ext cx="1727832" cy="10640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AWS Server Backup</a:t>
            </a:r>
            <a:endParaRPr lang="en-US"/>
          </a:p>
        </p:txBody>
      </p:sp>
    </p:spTree>
    <p:extLst>
      <p:ext uri="{BB962C8B-B14F-4D97-AF65-F5344CB8AC3E}">
        <p14:creationId xmlns:p14="http://schemas.microsoft.com/office/powerpoint/2010/main" val="6249066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D864B7-33F1-9FB3-FE45-2CF0E653D119}"/>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96545C0F-31F4-5349-25A3-EA79E1D9AF48}"/>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337A033D-11EB-C673-E2FC-172FDE322A5A}"/>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768C81FB-A85F-7B80-42B4-09C3CD865967}"/>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38CEB791-C9E6-4CEB-65B2-BFFE35473303}"/>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D8C7E23C-E332-6AAB-EB5C-9556975E2A21}"/>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3F6D5CCC-33BB-061D-20C8-C17935041965}"/>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4F79CEB1-03E3-05E7-53C2-816BB7B5BC7D}"/>
              </a:ext>
            </a:extLst>
          </p:cNvPr>
          <p:cNvPicPr>
            <a:picLocks noChangeAspect="1"/>
          </p:cNvPicPr>
          <p:nvPr/>
        </p:nvPicPr>
        <p:blipFill>
          <a:blip r:embed="rId3"/>
          <a:srcRect l="74332" t="1484" r="297" b="39911"/>
          <a:stretch/>
        </p:blipFill>
        <p:spPr>
          <a:xfrm>
            <a:off x="2722993" y="-1627"/>
            <a:ext cx="199399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53A2E1A7-8C35-4FBE-7397-D7B0E9F695CD}"/>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992B3662-4854-50E1-D194-B4FA94AAFC08}"/>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53ADCE4D-E5D7-536C-E1FE-222176C04FFE}"/>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4" name="Title 1">
            <a:extLst>
              <a:ext uri="{FF2B5EF4-FFF2-40B4-BE49-F238E27FC236}">
                <a16:creationId xmlns:a16="http://schemas.microsoft.com/office/drawing/2014/main" id="{47B472CA-733E-8585-70E1-75645369C722}"/>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2">
                    <a:lumMod val="50000"/>
                  </a:schemeClr>
                </a:solidFill>
              </a:rPr>
              <a:t>Data Cleaning Process:</a:t>
            </a:r>
          </a:p>
        </p:txBody>
      </p:sp>
      <p:sp>
        <p:nvSpPr>
          <p:cNvPr id="16" name="Content Placeholder 2">
            <a:extLst>
              <a:ext uri="{FF2B5EF4-FFF2-40B4-BE49-F238E27FC236}">
                <a16:creationId xmlns:a16="http://schemas.microsoft.com/office/drawing/2014/main" id="{73CB2D45-973F-D777-5907-A81563A0DE17}"/>
              </a:ext>
            </a:extLst>
          </p:cNvPr>
          <p:cNvSpPr txBox="1">
            <a:spLocks/>
          </p:cNvSpPr>
          <p:nvPr/>
        </p:nvSpPr>
        <p:spPr>
          <a:xfrm>
            <a:off x="838200" y="1825625"/>
            <a:ext cx="10515600" cy="4351338"/>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6">
                    <a:lumMod val="50000"/>
                  </a:schemeClr>
                </a:solidFill>
                <a:latin typeface="Arial"/>
                <a:cs typeface="Arial"/>
              </a:rPr>
              <a:t>The dataset was cleaned to remove observations not within the United States.</a:t>
            </a:r>
          </a:p>
          <a:p>
            <a:endParaRPr lang="en-US" dirty="0">
              <a:solidFill>
                <a:schemeClr val="accent6">
                  <a:lumMod val="50000"/>
                </a:schemeClr>
              </a:solidFill>
            </a:endParaRPr>
          </a:p>
          <a:p>
            <a:r>
              <a:rPr lang="en-US" dirty="0">
                <a:solidFill>
                  <a:schemeClr val="accent6">
                    <a:lumMod val="50000"/>
                  </a:schemeClr>
                </a:solidFill>
                <a:latin typeface="Arial"/>
                <a:cs typeface="Arial"/>
              </a:rPr>
              <a:t>Observations were filtered for “Research Grade” observations </a:t>
            </a:r>
          </a:p>
          <a:p>
            <a:pPr lvl="1"/>
            <a:r>
              <a:rPr lang="en-US" dirty="0">
                <a:solidFill>
                  <a:schemeClr val="accent6">
                    <a:lumMod val="50000"/>
                  </a:schemeClr>
                </a:solidFill>
                <a:latin typeface="Arial"/>
                <a:cs typeface="Arial"/>
              </a:rPr>
              <a:t>observations that are confirmed by an identifier or subject matter expert.</a:t>
            </a:r>
          </a:p>
          <a:p>
            <a:endParaRPr lang="en-US" dirty="0">
              <a:solidFill>
                <a:schemeClr val="accent6">
                  <a:lumMod val="50000"/>
                </a:schemeClr>
              </a:solidFill>
            </a:endParaRPr>
          </a:p>
          <a:p>
            <a:r>
              <a:rPr lang="en-US" dirty="0" err="1">
                <a:solidFill>
                  <a:schemeClr val="accent6">
                    <a:lumMod val="50000"/>
                  </a:schemeClr>
                </a:solidFill>
              </a:rPr>
              <a:t>NaN</a:t>
            </a:r>
            <a:r>
              <a:rPr lang="en-US" dirty="0">
                <a:solidFill>
                  <a:schemeClr val="accent6">
                    <a:lumMod val="50000"/>
                  </a:schemeClr>
                </a:solidFill>
              </a:rPr>
              <a:t> values were changed to empty strings for easier database design</a:t>
            </a:r>
            <a:endParaRPr lang="en-US" dirty="0">
              <a:solidFill>
                <a:schemeClr val="accent6">
                  <a:lumMod val="50000"/>
                </a:schemeClr>
              </a:solidFill>
              <a:ea typeface="Calibri"/>
              <a:cs typeface="Calibri"/>
            </a:endParaRPr>
          </a:p>
          <a:p>
            <a:endParaRPr lang="en-US" dirty="0">
              <a:solidFill>
                <a:schemeClr val="accent6">
                  <a:lumMod val="50000"/>
                </a:schemeClr>
              </a:solidFill>
            </a:endParaRPr>
          </a:p>
          <a:p>
            <a:r>
              <a:rPr lang="en-US" dirty="0">
                <a:solidFill>
                  <a:schemeClr val="accent6">
                    <a:lumMod val="50000"/>
                  </a:schemeClr>
                </a:solidFill>
              </a:rPr>
              <a:t>Dates and Times were standardized to US EST</a:t>
            </a:r>
            <a:endParaRPr lang="en-US" dirty="0">
              <a:solidFill>
                <a:schemeClr val="accent6">
                  <a:lumMod val="50000"/>
                </a:schemeClr>
              </a:solidFill>
              <a:ea typeface="Calibri"/>
              <a:cs typeface="Calibri"/>
            </a:endParaRPr>
          </a:p>
          <a:p>
            <a:pPr>
              <a:buFont typeface="Arial" panose="020B0604020202020204" pitchFamily="34" charset="0"/>
              <a:buNone/>
            </a:pPr>
            <a:br>
              <a:rPr lang="en-US" dirty="0"/>
            </a:br>
            <a:r>
              <a:rPr lang="en-US" dirty="0"/>
              <a:t> </a:t>
            </a:r>
            <a:endParaRPr lang="en-US" dirty="0">
              <a:ea typeface="Calibri"/>
              <a:cs typeface="Calibri"/>
            </a:endParaRPr>
          </a:p>
        </p:txBody>
      </p:sp>
    </p:spTree>
    <p:extLst>
      <p:ext uri="{BB962C8B-B14F-4D97-AF65-F5344CB8AC3E}">
        <p14:creationId xmlns:p14="http://schemas.microsoft.com/office/powerpoint/2010/main" val="3928740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E05284-596D-4C79-14A9-AF43C00B7EF2}"/>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F6684588-5239-8E3A-AD4D-7606E151E1A0}"/>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D2DB6B41-3557-9943-E7D9-E42B008B048F}"/>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0B4DF182-2680-7BA7-B58B-104828122730}"/>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EAF1657C-C4A9-9AA8-A571-00EA07F6195B}"/>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7BCD82FA-7BCF-7E10-7874-093F83BBD2A3}"/>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554CE77C-9E2D-092D-A09B-D0AE448E3C90}"/>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75E4D9FE-1547-6E13-FA6E-0B6C35DF42BD}"/>
              </a:ext>
            </a:extLst>
          </p:cNvPr>
          <p:cNvPicPr>
            <a:picLocks noChangeAspect="1"/>
          </p:cNvPicPr>
          <p:nvPr/>
        </p:nvPicPr>
        <p:blipFill>
          <a:blip r:embed="rId3"/>
          <a:srcRect l="74332" t="1484" r="297" b="39911"/>
          <a:stretch/>
        </p:blipFill>
        <p:spPr>
          <a:xfrm>
            <a:off x="2783953" y="-1627"/>
            <a:ext cx="194319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01404C9F-D2C4-BBCF-56F5-04563D342524}"/>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0408F0E7-B2CC-57FC-6D5C-DC1D02B9D893}"/>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210E37DA-FDBB-1560-E123-01FDE5B22163}"/>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2" name="Title 1">
            <a:extLst>
              <a:ext uri="{FF2B5EF4-FFF2-40B4-BE49-F238E27FC236}">
                <a16:creationId xmlns:a16="http://schemas.microsoft.com/office/drawing/2014/main" id="{E25A73FD-ADBE-BECB-65A7-A236DAC40FD2}"/>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6">
                    <a:lumMod val="50000"/>
                  </a:schemeClr>
                </a:solidFill>
              </a:rPr>
              <a:t>Database Schema Design</a:t>
            </a:r>
          </a:p>
        </p:txBody>
      </p:sp>
      <p:pic>
        <p:nvPicPr>
          <p:cNvPr id="17" name="Content Placeholder 4">
            <a:extLst>
              <a:ext uri="{FF2B5EF4-FFF2-40B4-BE49-F238E27FC236}">
                <a16:creationId xmlns:a16="http://schemas.microsoft.com/office/drawing/2014/main" id="{8A68D278-E3F8-131B-DF41-1A4595F9D8F4}"/>
              </a:ext>
            </a:extLst>
          </p:cNvPr>
          <p:cNvPicPr>
            <a:picLocks noChangeAspect="1"/>
          </p:cNvPicPr>
          <p:nvPr/>
        </p:nvPicPr>
        <p:blipFill>
          <a:blip r:embed="rId4"/>
          <a:stretch>
            <a:fillRect/>
          </a:stretch>
        </p:blipFill>
        <p:spPr>
          <a:xfrm>
            <a:off x="2978727" y="1424297"/>
            <a:ext cx="5749077" cy="4752666"/>
          </a:xfrm>
          <a:prstGeom prst="rect">
            <a:avLst/>
          </a:prstGeom>
        </p:spPr>
      </p:pic>
    </p:spTree>
    <p:extLst>
      <p:ext uri="{BB962C8B-B14F-4D97-AF65-F5344CB8AC3E}">
        <p14:creationId xmlns:p14="http://schemas.microsoft.com/office/powerpoint/2010/main" val="982117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89BF83-5F8B-2E85-55DA-A69DC3FB4980}"/>
            </a:ext>
          </a:extLst>
        </p:cNvPr>
        <p:cNvGrpSpPr/>
        <p:nvPr/>
      </p:nvGrpSpPr>
      <p:grpSpPr>
        <a:xfrm>
          <a:off x="0" y="0"/>
          <a:ext cx="0" cy="0"/>
          <a:chOff x="0" y="0"/>
          <a:chExt cx="0" cy="0"/>
        </a:xfrm>
      </p:grpSpPr>
      <p:pic>
        <p:nvPicPr>
          <p:cNvPr id="4" name="Picture 3" descr="A bird on a window&#10;&#10;AI-generated content may be incorrect.">
            <a:extLst>
              <a:ext uri="{FF2B5EF4-FFF2-40B4-BE49-F238E27FC236}">
                <a16:creationId xmlns:a16="http://schemas.microsoft.com/office/drawing/2014/main" id="{E3E7309E-2200-76D4-49F8-176FB54DD360}"/>
              </a:ext>
            </a:extLst>
          </p:cNvPr>
          <p:cNvPicPr>
            <a:picLocks noChangeAspect="1"/>
          </p:cNvPicPr>
          <p:nvPr/>
        </p:nvPicPr>
        <p:blipFill>
          <a:blip r:embed="rId3"/>
          <a:srcRect l="74332" t="1484" r="297" b="39911"/>
          <a:stretch/>
        </p:blipFill>
        <p:spPr>
          <a:xfrm>
            <a:off x="-570" y="-1626"/>
            <a:ext cx="1739991" cy="6863959"/>
          </a:xfrm>
          <a:prstGeom prst="rect">
            <a:avLst/>
          </a:prstGeom>
        </p:spPr>
      </p:pic>
      <p:pic>
        <p:nvPicPr>
          <p:cNvPr id="7" name="Picture 6" descr="A bird on a window&#10;&#10;AI-generated content may be incorrect.">
            <a:extLst>
              <a:ext uri="{FF2B5EF4-FFF2-40B4-BE49-F238E27FC236}">
                <a16:creationId xmlns:a16="http://schemas.microsoft.com/office/drawing/2014/main" id="{34E0136B-8640-A749-9E44-535C5B049D7D}"/>
              </a:ext>
            </a:extLst>
          </p:cNvPr>
          <p:cNvPicPr>
            <a:picLocks noChangeAspect="1"/>
          </p:cNvPicPr>
          <p:nvPr/>
        </p:nvPicPr>
        <p:blipFill>
          <a:blip r:embed="rId3"/>
          <a:srcRect l="74332" t="1484" r="297" b="39911"/>
          <a:stretch/>
        </p:blipFill>
        <p:spPr>
          <a:xfrm>
            <a:off x="10352470" y="-901"/>
            <a:ext cx="1851751" cy="6863959"/>
          </a:xfrm>
          <a:prstGeom prst="rect">
            <a:avLst/>
          </a:prstGeom>
        </p:spPr>
      </p:pic>
      <p:pic>
        <p:nvPicPr>
          <p:cNvPr id="8" name="Picture 7" descr="A bird on a window&#10;&#10;AI-generated content may be incorrect.">
            <a:extLst>
              <a:ext uri="{FF2B5EF4-FFF2-40B4-BE49-F238E27FC236}">
                <a16:creationId xmlns:a16="http://schemas.microsoft.com/office/drawing/2014/main" id="{559EED17-3846-AEF1-1999-5A2BDA981241}"/>
              </a:ext>
            </a:extLst>
          </p:cNvPr>
          <p:cNvPicPr>
            <a:picLocks noChangeAspect="1"/>
          </p:cNvPicPr>
          <p:nvPr/>
        </p:nvPicPr>
        <p:blipFill>
          <a:blip r:embed="rId3"/>
          <a:srcRect l="74332" t="1484" r="297" b="39911"/>
          <a:stretch/>
        </p:blipFill>
        <p:spPr>
          <a:xfrm>
            <a:off x="1130524" y="-1627"/>
            <a:ext cx="1739991" cy="6863959"/>
          </a:xfrm>
          <a:prstGeom prst="rect">
            <a:avLst/>
          </a:prstGeom>
        </p:spPr>
      </p:pic>
      <p:pic>
        <p:nvPicPr>
          <p:cNvPr id="9" name="Picture 8" descr="A bird on a window&#10;&#10;AI-generated content may be incorrect.">
            <a:extLst>
              <a:ext uri="{FF2B5EF4-FFF2-40B4-BE49-F238E27FC236}">
                <a16:creationId xmlns:a16="http://schemas.microsoft.com/office/drawing/2014/main" id="{A1B967EC-BE1B-05CA-CA8F-8957701059A3}"/>
              </a:ext>
            </a:extLst>
          </p:cNvPr>
          <p:cNvPicPr>
            <a:picLocks noChangeAspect="1"/>
          </p:cNvPicPr>
          <p:nvPr/>
        </p:nvPicPr>
        <p:blipFill>
          <a:blip r:embed="rId3"/>
          <a:srcRect l="74332" t="1484" r="297" b="39911"/>
          <a:stretch/>
        </p:blipFill>
        <p:spPr>
          <a:xfrm>
            <a:off x="9548243" y="-1627"/>
            <a:ext cx="1739991" cy="6863959"/>
          </a:xfrm>
          <a:prstGeom prst="rect">
            <a:avLst/>
          </a:prstGeom>
        </p:spPr>
      </p:pic>
      <p:pic>
        <p:nvPicPr>
          <p:cNvPr id="10" name="Picture 9" descr="A bird on a window&#10;&#10;AI-generated content may be incorrect.">
            <a:extLst>
              <a:ext uri="{FF2B5EF4-FFF2-40B4-BE49-F238E27FC236}">
                <a16:creationId xmlns:a16="http://schemas.microsoft.com/office/drawing/2014/main" id="{EAF9D4DE-6299-596D-F325-E0F9B177AAF5}"/>
              </a:ext>
            </a:extLst>
          </p:cNvPr>
          <p:cNvPicPr>
            <a:picLocks noChangeAspect="1"/>
          </p:cNvPicPr>
          <p:nvPr/>
        </p:nvPicPr>
        <p:blipFill>
          <a:blip r:embed="rId3"/>
          <a:srcRect l="74332" t="1484" r="297" b="39911"/>
          <a:stretch/>
        </p:blipFill>
        <p:spPr>
          <a:xfrm>
            <a:off x="8679088" y="-1627"/>
            <a:ext cx="1751897" cy="6863959"/>
          </a:xfrm>
          <a:prstGeom prst="rect">
            <a:avLst/>
          </a:prstGeom>
        </p:spPr>
      </p:pic>
      <p:pic>
        <p:nvPicPr>
          <p:cNvPr id="11" name="Picture 10" descr="A bird on a window&#10;&#10;AI-generated content may be incorrect.">
            <a:extLst>
              <a:ext uri="{FF2B5EF4-FFF2-40B4-BE49-F238E27FC236}">
                <a16:creationId xmlns:a16="http://schemas.microsoft.com/office/drawing/2014/main" id="{4B278C0C-918E-7BBD-938D-BCEC10B99335}"/>
              </a:ext>
            </a:extLst>
          </p:cNvPr>
          <p:cNvPicPr>
            <a:picLocks noChangeAspect="1"/>
          </p:cNvPicPr>
          <p:nvPr/>
        </p:nvPicPr>
        <p:blipFill>
          <a:blip r:embed="rId3"/>
          <a:srcRect l="74332" t="1484" r="297" b="39911"/>
          <a:stretch/>
        </p:blipFill>
        <p:spPr>
          <a:xfrm rot="5400000">
            <a:off x="5178648" y="2951122"/>
            <a:ext cx="1025617" cy="6792522"/>
          </a:xfrm>
          <a:prstGeom prst="rect">
            <a:avLst/>
          </a:prstGeom>
        </p:spPr>
      </p:pic>
      <p:pic>
        <p:nvPicPr>
          <p:cNvPr id="2" name="Picture 1" descr="A bird on a window&#10;&#10;AI-generated content may be incorrect.">
            <a:extLst>
              <a:ext uri="{FF2B5EF4-FFF2-40B4-BE49-F238E27FC236}">
                <a16:creationId xmlns:a16="http://schemas.microsoft.com/office/drawing/2014/main" id="{42E16D2C-5214-F712-3506-6482DDAA6180}"/>
              </a:ext>
            </a:extLst>
          </p:cNvPr>
          <p:cNvPicPr>
            <a:picLocks noChangeAspect="1"/>
          </p:cNvPicPr>
          <p:nvPr/>
        </p:nvPicPr>
        <p:blipFill>
          <a:blip r:embed="rId3"/>
          <a:srcRect l="74332" t="1484" r="297" b="39911"/>
          <a:stretch/>
        </p:blipFill>
        <p:spPr>
          <a:xfrm>
            <a:off x="2570593" y="-1627"/>
            <a:ext cx="2197191" cy="6863959"/>
          </a:xfrm>
          <a:prstGeom prst="rect">
            <a:avLst/>
          </a:prstGeom>
        </p:spPr>
      </p:pic>
      <p:pic>
        <p:nvPicPr>
          <p:cNvPr id="3" name="Picture 2" descr="A bird on a window&#10;&#10;AI-generated content may be incorrect.">
            <a:extLst>
              <a:ext uri="{FF2B5EF4-FFF2-40B4-BE49-F238E27FC236}">
                <a16:creationId xmlns:a16="http://schemas.microsoft.com/office/drawing/2014/main" id="{12D4106E-8ED4-8F2D-D4BB-3BB1F54CCB96}"/>
              </a:ext>
            </a:extLst>
          </p:cNvPr>
          <p:cNvPicPr>
            <a:picLocks noChangeAspect="1"/>
          </p:cNvPicPr>
          <p:nvPr/>
        </p:nvPicPr>
        <p:blipFill>
          <a:blip r:embed="rId3"/>
          <a:srcRect l="74332" t="1484" r="297" b="39911"/>
          <a:stretch/>
        </p:blipFill>
        <p:spPr>
          <a:xfrm>
            <a:off x="4620263" y="-1627"/>
            <a:ext cx="1739991" cy="6863959"/>
          </a:xfrm>
          <a:prstGeom prst="rect">
            <a:avLst/>
          </a:prstGeom>
        </p:spPr>
      </p:pic>
      <p:pic>
        <p:nvPicPr>
          <p:cNvPr id="6" name="Picture 5" descr="A bird on a window&#10;&#10;AI-generated content may be incorrect.">
            <a:extLst>
              <a:ext uri="{FF2B5EF4-FFF2-40B4-BE49-F238E27FC236}">
                <a16:creationId xmlns:a16="http://schemas.microsoft.com/office/drawing/2014/main" id="{BFEF228F-2F2B-0335-BA1D-4646069AB72B}"/>
              </a:ext>
            </a:extLst>
          </p:cNvPr>
          <p:cNvPicPr>
            <a:picLocks noChangeAspect="1"/>
          </p:cNvPicPr>
          <p:nvPr/>
        </p:nvPicPr>
        <p:blipFill>
          <a:blip r:embed="rId3"/>
          <a:srcRect l="74332" t="1484" r="297" b="39911"/>
          <a:stretch/>
        </p:blipFill>
        <p:spPr>
          <a:xfrm>
            <a:off x="6100089" y="-1628"/>
            <a:ext cx="1739991" cy="6863959"/>
          </a:xfrm>
          <a:prstGeom prst="rect">
            <a:avLst/>
          </a:prstGeom>
        </p:spPr>
      </p:pic>
      <p:pic>
        <p:nvPicPr>
          <p:cNvPr id="13" name="Picture 12" descr="A bird on a window&#10;&#10;AI-generated content may be incorrect.">
            <a:extLst>
              <a:ext uri="{FF2B5EF4-FFF2-40B4-BE49-F238E27FC236}">
                <a16:creationId xmlns:a16="http://schemas.microsoft.com/office/drawing/2014/main" id="{4D24871E-7CF5-1B20-C67D-F2FF151F5408}"/>
              </a:ext>
            </a:extLst>
          </p:cNvPr>
          <p:cNvPicPr>
            <a:picLocks noChangeAspect="1"/>
          </p:cNvPicPr>
          <p:nvPr/>
        </p:nvPicPr>
        <p:blipFill>
          <a:blip r:embed="rId3"/>
          <a:srcRect l="74332" t="1484" r="297" b="39911"/>
          <a:stretch/>
        </p:blipFill>
        <p:spPr>
          <a:xfrm>
            <a:off x="7557827" y="-1628"/>
            <a:ext cx="1739991" cy="6863959"/>
          </a:xfrm>
          <a:prstGeom prst="rect">
            <a:avLst/>
          </a:prstGeom>
        </p:spPr>
      </p:pic>
      <p:sp>
        <p:nvSpPr>
          <p:cNvPr id="14" name="Title 1">
            <a:extLst>
              <a:ext uri="{FF2B5EF4-FFF2-40B4-BE49-F238E27FC236}">
                <a16:creationId xmlns:a16="http://schemas.microsoft.com/office/drawing/2014/main" id="{C00A67DE-F920-A6C0-5A52-5C50914D63FD}"/>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2">
                    <a:lumMod val="50000"/>
                  </a:schemeClr>
                </a:solidFill>
              </a:rPr>
              <a:t>Data Quality Checks</a:t>
            </a:r>
          </a:p>
        </p:txBody>
      </p:sp>
      <p:sp>
        <p:nvSpPr>
          <p:cNvPr id="16" name="Content Placeholder 2">
            <a:extLst>
              <a:ext uri="{FF2B5EF4-FFF2-40B4-BE49-F238E27FC236}">
                <a16:creationId xmlns:a16="http://schemas.microsoft.com/office/drawing/2014/main" id="{CE81065C-2A0D-18CC-436A-2E860DF2BC9F}"/>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solidFill>
                  <a:schemeClr val="accent6">
                    <a:lumMod val="50000"/>
                  </a:schemeClr>
                </a:solidFill>
              </a:rPr>
              <a:t>Consistency Checks</a:t>
            </a:r>
            <a:r>
              <a:rPr lang="en-US" dirty="0">
                <a:solidFill>
                  <a:schemeClr val="accent6">
                    <a:lumMod val="50000"/>
                  </a:schemeClr>
                </a:solidFill>
              </a:rPr>
              <a:t>: </a:t>
            </a:r>
          </a:p>
          <a:p>
            <a:pPr lvl="1"/>
            <a:r>
              <a:rPr lang="en-US" dirty="0">
                <a:solidFill>
                  <a:schemeClr val="accent6">
                    <a:lumMod val="50000"/>
                  </a:schemeClr>
                </a:solidFill>
              </a:rPr>
              <a:t>Standardize date/time formats across all records</a:t>
            </a:r>
          </a:p>
          <a:p>
            <a:pPr lvl="1"/>
            <a:r>
              <a:rPr lang="en-US" dirty="0">
                <a:solidFill>
                  <a:schemeClr val="accent6">
                    <a:lumMod val="50000"/>
                  </a:schemeClr>
                </a:solidFill>
              </a:rPr>
              <a:t>Check that taxon relationships are valid (species belongs to correct genus, genus to correct family, etc.)</a:t>
            </a:r>
          </a:p>
          <a:p>
            <a:pPr lvl="1"/>
            <a:r>
              <a:rPr lang="en-US" dirty="0">
                <a:solidFill>
                  <a:schemeClr val="accent6">
                    <a:lumMod val="50000"/>
                  </a:schemeClr>
                </a:solidFill>
              </a:rPr>
              <a:t>Ensure the cause of death categories follow a controlled vocabulary</a:t>
            </a:r>
          </a:p>
          <a:p>
            <a:r>
              <a:rPr lang="en-US" b="1" dirty="0">
                <a:solidFill>
                  <a:schemeClr val="accent6">
                    <a:lumMod val="50000"/>
                  </a:schemeClr>
                </a:solidFill>
              </a:rPr>
              <a:t>Duplicates Detection</a:t>
            </a:r>
            <a:r>
              <a:rPr lang="en-US" dirty="0">
                <a:solidFill>
                  <a:schemeClr val="accent6">
                    <a:lumMod val="50000"/>
                  </a:schemeClr>
                </a:solidFill>
              </a:rPr>
              <a:t>: </a:t>
            </a:r>
          </a:p>
          <a:p>
            <a:pPr lvl="1"/>
            <a:r>
              <a:rPr lang="en-US" dirty="0">
                <a:solidFill>
                  <a:schemeClr val="accent6">
                    <a:lumMod val="50000"/>
                  </a:schemeClr>
                </a:solidFill>
              </a:rPr>
              <a:t>Identify potential duplicate observations (UUID, same species, location, date, observer)</a:t>
            </a:r>
          </a:p>
        </p:txBody>
      </p:sp>
    </p:spTree>
    <p:extLst>
      <p:ext uri="{BB962C8B-B14F-4D97-AF65-F5344CB8AC3E}">
        <p14:creationId xmlns:p14="http://schemas.microsoft.com/office/powerpoint/2010/main" val="26114269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914</Words>
  <Application>Microsoft Macintosh PowerPoint</Application>
  <PresentationFormat>Widescreen</PresentationFormat>
  <Paragraphs>119</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 why is this important?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Victoria Cusimano</dc:creator>
  <cp:lastModifiedBy>Victoria Cusimano</cp:lastModifiedBy>
  <cp:revision>1</cp:revision>
  <dcterms:created xsi:type="dcterms:W3CDTF">2025-04-25T09:37:32Z</dcterms:created>
  <dcterms:modified xsi:type="dcterms:W3CDTF">2025-05-01T21:18:01Z</dcterms:modified>
</cp:coreProperties>
</file>